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obby Jones" charset="1" panose="00000000000000000000"/>
      <p:regular r:id="rId21"/>
    </p:embeddedFont>
    <p:embeddedFont>
      <p:font typeface="Cabin Bold" charset="1" panose="00000800000000000000"/>
      <p:regular r:id="rId22"/>
    </p:embeddedFont>
    <p:embeddedFont>
      <p:font typeface="Cabin"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7094922" y="0"/>
            <a:ext cx="11193078" cy="10287000"/>
            <a:chOff x="0" y="0"/>
            <a:chExt cx="14924104" cy="13716000"/>
          </a:xfrm>
        </p:grpSpPr>
        <p:pic>
          <p:nvPicPr>
            <p:cNvPr name="Picture 3" id="3"/>
            <p:cNvPicPr>
              <a:picLocks noChangeAspect="true"/>
            </p:cNvPicPr>
            <p:nvPr/>
          </p:nvPicPr>
          <p:blipFill>
            <a:blip r:embed="rId2"/>
            <a:srcRect l="12791" t="0" r="24507" b="13560"/>
            <a:stretch>
              <a:fillRect/>
            </a:stretch>
          </p:blipFill>
          <p:spPr>
            <a:xfrm flipH="true" flipV="false">
              <a:off x="0" y="0"/>
              <a:ext cx="14924104" cy="13716000"/>
            </a:xfrm>
            <a:prstGeom prst="rect">
              <a:avLst/>
            </a:prstGeom>
          </p:spPr>
        </p:pic>
      </p:grpSp>
      <p:grpSp>
        <p:nvGrpSpPr>
          <p:cNvPr name="Group 4" id="4"/>
          <p:cNvGrpSpPr/>
          <p:nvPr/>
        </p:nvGrpSpPr>
        <p:grpSpPr>
          <a:xfrm rot="0">
            <a:off x="5195048" y="0"/>
            <a:ext cx="3799748" cy="10321025"/>
            <a:chOff x="0" y="0"/>
            <a:chExt cx="406400" cy="1103880"/>
          </a:xfrm>
        </p:grpSpPr>
        <p:sp>
          <p:nvSpPr>
            <p:cNvPr name="Freeform 5" id="5"/>
            <p:cNvSpPr/>
            <p:nvPr/>
          </p:nvSpPr>
          <p:spPr>
            <a:xfrm flipH="false" flipV="false" rot="0">
              <a:off x="0" y="0"/>
              <a:ext cx="406400" cy="1103880"/>
            </a:xfrm>
            <a:custGeom>
              <a:avLst/>
              <a:gdLst/>
              <a:ahLst/>
              <a:cxnLst/>
              <a:rect r="r" b="b" t="t" l="l"/>
              <a:pathLst>
                <a:path h="1103880" w="406400">
                  <a:moveTo>
                    <a:pt x="203200" y="0"/>
                  </a:moveTo>
                  <a:lnTo>
                    <a:pt x="406400" y="0"/>
                  </a:lnTo>
                  <a:lnTo>
                    <a:pt x="203200" y="1103880"/>
                  </a:lnTo>
                  <a:lnTo>
                    <a:pt x="0" y="1103880"/>
                  </a:lnTo>
                  <a:lnTo>
                    <a:pt x="203200" y="0"/>
                  </a:lnTo>
                  <a:close/>
                </a:path>
              </a:pathLst>
            </a:custGeom>
            <a:solidFill>
              <a:srgbClr val="EFEFEF"/>
            </a:solidFill>
          </p:spPr>
        </p:sp>
        <p:sp>
          <p:nvSpPr>
            <p:cNvPr name="TextBox 6" id="6"/>
            <p:cNvSpPr txBox="true"/>
            <p:nvPr/>
          </p:nvSpPr>
          <p:spPr>
            <a:xfrm>
              <a:off x="101600" y="-38100"/>
              <a:ext cx="203200" cy="1141980"/>
            </a:xfrm>
            <a:prstGeom prst="rect">
              <a:avLst/>
            </a:prstGeom>
          </p:spPr>
          <p:txBody>
            <a:bodyPr anchor="ctr" rtlCol="false" tIns="50800" lIns="50800" bIns="50800" rIns="50800"/>
            <a:lstStyle/>
            <a:p>
              <a:pPr algn="ctr">
                <a:lnSpc>
                  <a:spcPts val="3080"/>
                </a:lnSpc>
              </a:pPr>
            </a:p>
          </p:txBody>
        </p:sp>
      </p:grpSp>
      <p:sp>
        <p:nvSpPr>
          <p:cNvPr name="Freeform 7" id="7"/>
          <p:cNvSpPr/>
          <p:nvPr/>
        </p:nvSpPr>
        <p:spPr>
          <a:xfrm flipH="false" flipV="false" rot="0">
            <a:off x="1028700" y="373102"/>
            <a:ext cx="2860294" cy="1108364"/>
          </a:xfrm>
          <a:custGeom>
            <a:avLst/>
            <a:gdLst/>
            <a:ahLst/>
            <a:cxnLst/>
            <a:rect r="r" b="b" t="t" l="l"/>
            <a:pathLst>
              <a:path h="1108364" w="2860294">
                <a:moveTo>
                  <a:pt x="0" y="0"/>
                </a:moveTo>
                <a:lnTo>
                  <a:pt x="2860294" y="0"/>
                </a:lnTo>
                <a:lnTo>
                  <a:pt x="2860294" y="1108364"/>
                </a:lnTo>
                <a:lnTo>
                  <a:pt x="0" y="11083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219">
            <a:off x="14871455" y="657576"/>
            <a:ext cx="2623730" cy="2623730"/>
          </a:xfrm>
          <a:custGeom>
            <a:avLst/>
            <a:gdLst/>
            <a:ahLst/>
            <a:cxnLst/>
            <a:rect r="r" b="b" t="t" l="l"/>
            <a:pathLst>
              <a:path h="2623730" w="2623730">
                <a:moveTo>
                  <a:pt x="0" y="0"/>
                </a:moveTo>
                <a:lnTo>
                  <a:pt x="2623730" y="0"/>
                </a:lnTo>
                <a:lnTo>
                  <a:pt x="2623730" y="2623730"/>
                </a:lnTo>
                <a:lnTo>
                  <a:pt x="0" y="26237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9" id="9"/>
          <p:cNvSpPr txBox="true"/>
          <p:nvPr/>
        </p:nvSpPr>
        <p:spPr>
          <a:xfrm rot="0">
            <a:off x="764942" y="3706973"/>
            <a:ext cx="10658917" cy="2968305"/>
          </a:xfrm>
          <a:prstGeom prst="rect">
            <a:avLst/>
          </a:prstGeom>
        </p:spPr>
        <p:txBody>
          <a:bodyPr anchor="t" rtlCol="false" tIns="0" lIns="0" bIns="0" rIns="0">
            <a:spAutoFit/>
          </a:bodyPr>
          <a:lstStyle/>
          <a:p>
            <a:pPr algn="l">
              <a:lnSpc>
                <a:spcPts val="11436"/>
              </a:lnSpc>
            </a:pPr>
            <a:r>
              <a:rPr lang="en-US" sz="10687">
                <a:solidFill>
                  <a:srgbClr val="F56553"/>
                </a:solidFill>
                <a:latin typeface="Bobby Jones Bold"/>
              </a:rPr>
              <a:t>ADVENTURE</a:t>
            </a:r>
          </a:p>
          <a:p>
            <a:pPr algn="l">
              <a:lnSpc>
                <a:spcPts val="11436"/>
              </a:lnSpc>
            </a:pPr>
            <a:r>
              <a:rPr lang="en-US" sz="10687">
                <a:solidFill>
                  <a:srgbClr val="F56553"/>
                </a:solidFill>
                <a:latin typeface="Bobby Jones Bold"/>
              </a:rPr>
              <a:t>ACTIVITY BOOKING</a:t>
            </a:r>
          </a:p>
        </p:txBody>
      </p:sp>
      <p:sp>
        <p:nvSpPr>
          <p:cNvPr name="TextBox 10" id="10"/>
          <p:cNvSpPr txBox="true"/>
          <p:nvPr/>
        </p:nvSpPr>
        <p:spPr>
          <a:xfrm rot="0">
            <a:off x="1028700" y="1704560"/>
            <a:ext cx="3793515" cy="503882"/>
          </a:xfrm>
          <a:prstGeom prst="rect">
            <a:avLst/>
          </a:prstGeom>
        </p:spPr>
        <p:txBody>
          <a:bodyPr anchor="t" rtlCol="false" tIns="0" lIns="0" bIns="0" rIns="0">
            <a:spAutoFit/>
          </a:bodyPr>
          <a:lstStyle/>
          <a:p>
            <a:pPr algn="l" marL="0" indent="0" lvl="0">
              <a:lnSpc>
                <a:spcPts val="4062"/>
              </a:lnSpc>
              <a:spcBef>
                <a:spcPct val="0"/>
              </a:spcBef>
            </a:pPr>
            <a:r>
              <a:rPr lang="en-US" sz="3124">
                <a:solidFill>
                  <a:srgbClr val="0126B4"/>
                </a:solidFill>
                <a:latin typeface="Cabin Bold"/>
              </a:rPr>
              <a:t>ADVENTURE AWAITS</a:t>
            </a:r>
          </a:p>
        </p:txBody>
      </p:sp>
      <p:sp>
        <p:nvSpPr>
          <p:cNvPr name="TextBox 11" id="11"/>
          <p:cNvSpPr txBox="true"/>
          <p:nvPr/>
        </p:nvSpPr>
        <p:spPr>
          <a:xfrm rot="0">
            <a:off x="1028700" y="7915783"/>
            <a:ext cx="5065700" cy="1342517"/>
          </a:xfrm>
          <a:prstGeom prst="rect">
            <a:avLst/>
          </a:prstGeom>
        </p:spPr>
        <p:txBody>
          <a:bodyPr anchor="t" rtlCol="false" tIns="0" lIns="0" bIns="0" rIns="0">
            <a:spAutoFit/>
          </a:bodyPr>
          <a:lstStyle/>
          <a:p>
            <a:pPr algn="l">
              <a:lnSpc>
                <a:spcPts val="11583"/>
              </a:lnSpc>
            </a:pPr>
            <a:r>
              <a:rPr lang="en-US" sz="6399">
                <a:solidFill>
                  <a:srgbClr val="0126B4"/>
                </a:solidFill>
                <a:latin typeface="Cabin"/>
              </a:rPr>
              <a:t>-Ishan Saxena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406128" y="1154113"/>
            <a:ext cx="11797713" cy="825500"/>
          </a:xfrm>
          <a:prstGeom prst="rect">
            <a:avLst/>
          </a:prstGeom>
        </p:spPr>
        <p:txBody>
          <a:bodyPr anchor="t" rtlCol="false" tIns="0" lIns="0" bIns="0" rIns="0">
            <a:spAutoFit/>
          </a:bodyPr>
          <a:lstStyle/>
          <a:p>
            <a:pPr algn="ctr" marL="0" indent="0" lvl="0">
              <a:lnSpc>
                <a:spcPts val="6550"/>
              </a:lnSpc>
              <a:spcBef>
                <a:spcPct val="0"/>
              </a:spcBef>
            </a:pPr>
            <a:r>
              <a:rPr lang="en-US" sz="5000">
                <a:solidFill>
                  <a:srgbClr val="F56553"/>
                </a:solidFill>
                <a:latin typeface="Bobby Jones Bold"/>
              </a:rPr>
              <a:t>USER MICROSERVICE</a:t>
            </a:r>
          </a:p>
        </p:txBody>
      </p:sp>
      <p:grpSp>
        <p:nvGrpSpPr>
          <p:cNvPr name="Group 3" id="3"/>
          <p:cNvGrpSpPr/>
          <p:nvPr/>
        </p:nvGrpSpPr>
        <p:grpSpPr>
          <a:xfrm rot="0">
            <a:off x="0" y="0"/>
            <a:ext cx="4750594" cy="10287000"/>
            <a:chOff x="0" y="0"/>
            <a:chExt cx="6334125" cy="13716000"/>
          </a:xfrm>
        </p:grpSpPr>
        <p:pic>
          <p:nvPicPr>
            <p:cNvPr name="Picture 4" id="4"/>
            <p:cNvPicPr>
              <a:picLocks noChangeAspect="true"/>
            </p:cNvPicPr>
            <p:nvPr/>
          </p:nvPicPr>
          <p:blipFill>
            <a:blip r:embed="rId2"/>
            <a:srcRect l="23876" t="9492" r="23876" b="0"/>
            <a:stretch>
              <a:fillRect/>
            </a:stretch>
          </p:blipFill>
          <p:spPr>
            <a:xfrm flipH="false" flipV="false">
              <a:off x="0" y="0"/>
              <a:ext cx="6334125" cy="13716000"/>
            </a:xfrm>
            <a:prstGeom prst="rect">
              <a:avLst/>
            </a:prstGeom>
          </p:spPr>
        </p:pic>
      </p:grpSp>
      <p:sp>
        <p:nvSpPr>
          <p:cNvPr name="Freeform 5" id="5"/>
          <p:cNvSpPr/>
          <p:nvPr/>
        </p:nvSpPr>
        <p:spPr>
          <a:xfrm flipH="false" flipV="false" rot="744747">
            <a:off x="784399" y="6852687"/>
            <a:ext cx="2257606" cy="2587388"/>
          </a:xfrm>
          <a:custGeom>
            <a:avLst/>
            <a:gdLst/>
            <a:ahLst/>
            <a:cxnLst/>
            <a:rect r="r" b="b" t="t" l="l"/>
            <a:pathLst>
              <a:path h="2587388" w="2257606">
                <a:moveTo>
                  <a:pt x="0" y="0"/>
                </a:moveTo>
                <a:lnTo>
                  <a:pt x="2257606" y="0"/>
                </a:lnTo>
                <a:lnTo>
                  <a:pt x="2257606" y="2587388"/>
                </a:lnTo>
                <a:lnTo>
                  <a:pt x="0" y="2587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406128" y="3066156"/>
            <a:ext cx="12881872" cy="4273415"/>
          </a:xfrm>
          <a:prstGeom prst="rect">
            <a:avLst/>
          </a:prstGeom>
        </p:spPr>
        <p:txBody>
          <a:bodyPr anchor="t" rtlCol="false" tIns="0" lIns="0" bIns="0" rIns="0">
            <a:spAutoFit/>
          </a:bodyPr>
          <a:lstStyle/>
          <a:p>
            <a:pPr algn="l">
              <a:lnSpc>
                <a:spcPts val="5669"/>
              </a:lnSpc>
            </a:pPr>
            <a:r>
              <a:rPr lang="en-US" sz="4327">
                <a:solidFill>
                  <a:srgbClr val="0126B4"/>
                </a:solidFill>
                <a:latin typeface="Bobby Jones"/>
              </a:rPr>
              <a:t>1.USER REGISTRATION: </a:t>
            </a:r>
          </a:p>
          <a:p>
            <a:pPr algn="l">
              <a:lnSpc>
                <a:spcPts val="5669"/>
              </a:lnSpc>
            </a:pPr>
            <a:r>
              <a:rPr lang="en-US" sz="4327">
                <a:solidFill>
                  <a:srgbClr val="0126B4"/>
                </a:solidFill>
                <a:latin typeface="Bobby Jones"/>
              </a:rPr>
              <a:t>   REGISTER AS CUSTOMERS, EXPERTS, OR ADMINS</a:t>
            </a:r>
          </a:p>
          <a:p>
            <a:pPr algn="l">
              <a:lnSpc>
                <a:spcPts val="5669"/>
              </a:lnSpc>
            </a:pPr>
            <a:r>
              <a:rPr lang="en-US" sz="4327">
                <a:solidFill>
                  <a:srgbClr val="0126B4"/>
                </a:solidFill>
                <a:latin typeface="Bobby Jones"/>
              </a:rPr>
              <a:t>2.</a:t>
            </a:r>
            <a:r>
              <a:rPr lang="en-US" sz="4327">
                <a:solidFill>
                  <a:srgbClr val="0126B4"/>
                </a:solidFill>
                <a:latin typeface="Bobby Jones"/>
              </a:rPr>
              <a:t>User Management:</a:t>
            </a:r>
          </a:p>
          <a:p>
            <a:pPr algn="l">
              <a:lnSpc>
                <a:spcPts val="5669"/>
              </a:lnSpc>
            </a:pPr>
            <a:r>
              <a:rPr lang="en-US" sz="4327">
                <a:solidFill>
                  <a:srgbClr val="0126B4"/>
                </a:solidFill>
                <a:latin typeface="Bobby Jones"/>
              </a:rPr>
              <a:t>   </a:t>
            </a:r>
            <a:r>
              <a:rPr lang="en-US" sz="4327">
                <a:solidFill>
                  <a:srgbClr val="0126B4"/>
                </a:solidFill>
                <a:latin typeface="Bobby Jones"/>
              </a:rPr>
              <a:t>Edit, delete, and fetch personal details</a:t>
            </a:r>
          </a:p>
          <a:p>
            <a:pPr algn="l">
              <a:lnSpc>
                <a:spcPts val="5669"/>
              </a:lnSpc>
            </a:pPr>
            <a:r>
              <a:rPr lang="en-US" sz="4327">
                <a:solidFill>
                  <a:srgbClr val="0126B4"/>
                </a:solidFill>
                <a:latin typeface="Bobby Jones"/>
              </a:rPr>
              <a:t>3.</a:t>
            </a:r>
            <a:r>
              <a:rPr lang="en-US" sz="4327">
                <a:solidFill>
                  <a:srgbClr val="0126B4"/>
                </a:solidFill>
                <a:latin typeface="Bobby Jones"/>
              </a:rPr>
              <a:t>Admins can view and manage all user accounts</a:t>
            </a:r>
          </a:p>
          <a:p>
            <a:pPr algn="l">
              <a:lnSpc>
                <a:spcPts val="5669"/>
              </a:lnSpc>
              <a:spcBef>
                <a:spcPct val="0"/>
              </a:spcBef>
            </a:pPr>
            <a:r>
              <a:rPr lang="en-US" sz="4327">
                <a:solidFill>
                  <a:srgbClr val="0126B4"/>
                </a:solidFill>
                <a:latin typeface="Bobby Jones"/>
              </a:rPr>
              <a:t>4.</a:t>
            </a:r>
            <a:r>
              <a:rPr lang="en-US" sz="4327">
                <a:solidFill>
                  <a:srgbClr val="0126B4"/>
                </a:solidFill>
                <a:latin typeface="Bobby Jones"/>
              </a:rPr>
              <a:t>Data Storage : MySQL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406128" y="1154113"/>
            <a:ext cx="11797713" cy="825500"/>
          </a:xfrm>
          <a:prstGeom prst="rect">
            <a:avLst/>
          </a:prstGeom>
        </p:spPr>
        <p:txBody>
          <a:bodyPr anchor="t" rtlCol="false" tIns="0" lIns="0" bIns="0" rIns="0">
            <a:spAutoFit/>
          </a:bodyPr>
          <a:lstStyle/>
          <a:p>
            <a:pPr algn="ctr" marL="0" indent="0" lvl="0">
              <a:lnSpc>
                <a:spcPts val="6550"/>
              </a:lnSpc>
              <a:spcBef>
                <a:spcPct val="0"/>
              </a:spcBef>
            </a:pPr>
            <a:r>
              <a:rPr lang="en-US" sz="5000">
                <a:solidFill>
                  <a:srgbClr val="F56553"/>
                </a:solidFill>
                <a:latin typeface="Bobby Jones Bold"/>
              </a:rPr>
              <a:t>ACTIVITY MICROSERVICE</a:t>
            </a:r>
          </a:p>
        </p:txBody>
      </p:sp>
      <p:grpSp>
        <p:nvGrpSpPr>
          <p:cNvPr name="Group 3" id="3"/>
          <p:cNvGrpSpPr/>
          <p:nvPr/>
        </p:nvGrpSpPr>
        <p:grpSpPr>
          <a:xfrm rot="0">
            <a:off x="0" y="0"/>
            <a:ext cx="4750594" cy="10287000"/>
            <a:chOff x="0" y="0"/>
            <a:chExt cx="6334125" cy="13716000"/>
          </a:xfrm>
        </p:grpSpPr>
        <p:pic>
          <p:nvPicPr>
            <p:cNvPr name="Picture 4" id="4"/>
            <p:cNvPicPr>
              <a:picLocks noChangeAspect="true"/>
            </p:cNvPicPr>
            <p:nvPr/>
          </p:nvPicPr>
          <p:blipFill>
            <a:blip r:embed="rId2"/>
            <a:srcRect l="23876" t="9492" r="23876" b="0"/>
            <a:stretch>
              <a:fillRect/>
            </a:stretch>
          </p:blipFill>
          <p:spPr>
            <a:xfrm flipH="false" flipV="false">
              <a:off x="0" y="0"/>
              <a:ext cx="6334125" cy="13716000"/>
            </a:xfrm>
            <a:prstGeom prst="rect">
              <a:avLst/>
            </a:prstGeom>
          </p:spPr>
        </p:pic>
      </p:grpSp>
      <p:sp>
        <p:nvSpPr>
          <p:cNvPr name="Freeform 5" id="5"/>
          <p:cNvSpPr/>
          <p:nvPr/>
        </p:nvSpPr>
        <p:spPr>
          <a:xfrm flipH="false" flipV="false" rot="744747">
            <a:off x="784399" y="6852687"/>
            <a:ext cx="2257606" cy="2587388"/>
          </a:xfrm>
          <a:custGeom>
            <a:avLst/>
            <a:gdLst/>
            <a:ahLst/>
            <a:cxnLst/>
            <a:rect r="r" b="b" t="t" l="l"/>
            <a:pathLst>
              <a:path h="2587388" w="2257606">
                <a:moveTo>
                  <a:pt x="0" y="0"/>
                </a:moveTo>
                <a:lnTo>
                  <a:pt x="2257606" y="0"/>
                </a:lnTo>
                <a:lnTo>
                  <a:pt x="2257606" y="2587388"/>
                </a:lnTo>
                <a:lnTo>
                  <a:pt x="0" y="2587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406128" y="3066156"/>
            <a:ext cx="12881872" cy="5702165"/>
          </a:xfrm>
          <a:prstGeom prst="rect">
            <a:avLst/>
          </a:prstGeom>
        </p:spPr>
        <p:txBody>
          <a:bodyPr anchor="t" rtlCol="false" tIns="0" lIns="0" bIns="0" rIns="0">
            <a:spAutoFit/>
          </a:bodyPr>
          <a:lstStyle/>
          <a:p>
            <a:pPr algn="l">
              <a:lnSpc>
                <a:spcPts val="5669"/>
              </a:lnSpc>
            </a:pPr>
            <a:r>
              <a:rPr lang="en-US" sz="4327">
                <a:solidFill>
                  <a:srgbClr val="0126B4"/>
                </a:solidFill>
                <a:latin typeface="Bobby Jones"/>
              </a:rPr>
              <a:t>1.EXPERT FUNCTIONS: ADD, UPDATE, AND DELETE ACTIVITIES</a:t>
            </a:r>
          </a:p>
          <a:p>
            <a:pPr algn="l">
              <a:lnSpc>
                <a:spcPts val="5669"/>
              </a:lnSpc>
            </a:pPr>
            <a:r>
              <a:rPr lang="en-US" sz="4327">
                <a:solidFill>
                  <a:srgbClr val="0126B4"/>
                </a:solidFill>
                <a:latin typeface="Bobby Jones"/>
              </a:rPr>
              <a:t>2.</a:t>
            </a:r>
            <a:r>
              <a:rPr lang="en-US" sz="4327">
                <a:solidFill>
                  <a:srgbClr val="0126B4"/>
                </a:solidFill>
                <a:latin typeface="Bobby Jones"/>
              </a:rPr>
              <a:t>Admin Visibility: Full access to all activities</a:t>
            </a:r>
          </a:p>
          <a:p>
            <a:pPr algn="l">
              <a:lnSpc>
                <a:spcPts val="5669"/>
              </a:lnSpc>
            </a:pPr>
            <a:r>
              <a:rPr lang="en-US" sz="4327">
                <a:solidFill>
                  <a:srgbClr val="0126B4"/>
                </a:solidFill>
                <a:latin typeface="Bobby Jones"/>
              </a:rPr>
              <a:t>3.</a:t>
            </a:r>
            <a:r>
              <a:rPr lang="en-US" sz="4327">
                <a:solidFill>
                  <a:srgbClr val="0126B4"/>
                </a:solidFill>
                <a:latin typeface="Bobby Jones"/>
              </a:rPr>
              <a:t>Customer Interactions:</a:t>
            </a:r>
          </a:p>
          <a:p>
            <a:pPr algn="l">
              <a:lnSpc>
                <a:spcPts val="5669"/>
              </a:lnSpc>
            </a:pPr>
            <a:r>
              <a:rPr lang="en-US" sz="4327">
                <a:solidFill>
                  <a:srgbClr val="0126B4"/>
                </a:solidFill>
                <a:latin typeface="Bobby Jones"/>
              </a:rPr>
              <a:t>    Book activities effortlessly</a:t>
            </a:r>
          </a:p>
          <a:p>
            <a:pPr algn="l">
              <a:lnSpc>
                <a:spcPts val="5669"/>
              </a:lnSpc>
            </a:pPr>
            <a:r>
              <a:rPr lang="en-US" sz="4327">
                <a:solidFill>
                  <a:srgbClr val="0126B4"/>
                </a:solidFill>
                <a:latin typeface="Bobby Jones"/>
              </a:rPr>
              <a:t>4.</a:t>
            </a:r>
            <a:r>
              <a:rPr lang="en-US" sz="4327">
                <a:solidFill>
                  <a:srgbClr val="0126B4"/>
                </a:solidFill>
                <a:latin typeface="Bobby Jones"/>
              </a:rPr>
              <a:t>Homepage Customization:</a:t>
            </a:r>
          </a:p>
          <a:p>
            <a:pPr algn="l">
              <a:lnSpc>
                <a:spcPts val="5669"/>
              </a:lnSpc>
            </a:pPr>
            <a:r>
              <a:rPr lang="en-US" sz="4327">
                <a:solidFill>
                  <a:srgbClr val="0126B4"/>
                </a:solidFill>
                <a:latin typeface="Bobby Jones"/>
              </a:rPr>
              <a:t>  </a:t>
            </a:r>
            <a:r>
              <a:rPr lang="en-US" sz="4327">
                <a:solidFill>
                  <a:srgbClr val="0126B4"/>
                </a:solidFill>
                <a:latin typeface="Bobby Jones"/>
              </a:rPr>
              <a:t>Customers &amp; Admins: View activities as cards</a:t>
            </a:r>
          </a:p>
          <a:p>
            <a:pPr algn="l">
              <a:lnSpc>
                <a:spcPts val="5669"/>
              </a:lnSpc>
            </a:pPr>
            <a:r>
              <a:rPr lang="en-US" sz="4327">
                <a:solidFill>
                  <a:srgbClr val="0126B4"/>
                </a:solidFill>
                <a:latin typeface="Bobby Jones"/>
              </a:rPr>
              <a:t>  </a:t>
            </a:r>
            <a:r>
              <a:rPr lang="en-US" sz="4327">
                <a:solidFill>
                  <a:srgbClr val="0126B4"/>
                </a:solidFill>
                <a:latin typeface="Bobby Jones"/>
              </a:rPr>
              <a:t>Experts: View their listed activities</a:t>
            </a:r>
          </a:p>
          <a:p>
            <a:pPr algn="l">
              <a:lnSpc>
                <a:spcPts val="5669"/>
              </a:lnSpc>
              <a:spcBef>
                <a:spcPct val="0"/>
              </a:spcBef>
            </a:pPr>
            <a:r>
              <a:rPr lang="en-US" sz="4327">
                <a:solidFill>
                  <a:srgbClr val="0126B4"/>
                </a:solidFill>
                <a:latin typeface="Bobby Jones"/>
              </a:rPr>
              <a:t>5.</a:t>
            </a:r>
            <a:r>
              <a:rPr lang="en-US" sz="4327">
                <a:solidFill>
                  <a:srgbClr val="0126B4"/>
                </a:solidFill>
                <a:latin typeface="Bobby Jones"/>
              </a:rPr>
              <a:t>Data Storage : MongoDb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406128" y="1154113"/>
            <a:ext cx="11797713" cy="825500"/>
          </a:xfrm>
          <a:prstGeom prst="rect">
            <a:avLst/>
          </a:prstGeom>
        </p:spPr>
        <p:txBody>
          <a:bodyPr anchor="t" rtlCol="false" tIns="0" lIns="0" bIns="0" rIns="0">
            <a:spAutoFit/>
          </a:bodyPr>
          <a:lstStyle/>
          <a:p>
            <a:pPr algn="ctr" marL="0" indent="0" lvl="0">
              <a:lnSpc>
                <a:spcPts val="6550"/>
              </a:lnSpc>
              <a:spcBef>
                <a:spcPct val="0"/>
              </a:spcBef>
            </a:pPr>
            <a:r>
              <a:rPr lang="en-US" sz="5000">
                <a:solidFill>
                  <a:srgbClr val="F56553"/>
                </a:solidFill>
                <a:latin typeface="Bobby Jones Bold"/>
              </a:rPr>
              <a:t>BOOKING MICROSERVICE</a:t>
            </a:r>
          </a:p>
        </p:txBody>
      </p:sp>
      <p:grpSp>
        <p:nvGrpSpPr>
          <p:cNvPr name="Group 3" id="3"/>
          <p:cNvGrpSpPr/>
          <p:nvPr/>
        </p:nvGrpSpPr>
        <p:grpSpPr>
          <a:xfrm rot="0">
            <a:off x="0" y="0"/>
            <a:ext cx="4750594" cy="10287000"/>
            <a:chOff x="0" y="0"/>
            <a:chExt cx="6334125" cy="13716000"/>
          </a:xfrm>
        </p:grpSpPr>
        <p:pic>
          <p:nvPicPr>
            <p:cNvPr name="Picture 4" id="4"/>
            <p:cNvPicPr>
              <a:picLocks noChangeAspect="true"/>
            </p:cNvPicPr>
            <p:nvPr/>
          </p:nvPicPr>
          <p:blipFill>
            <a:blip r:embed="rId2"/>
            <a:srcRect l="23876" t="9492" r="23876" b="0"/>
            <a:stretch>
              <a:fillRect/>
            </a:stretch>
          </p:blipFill>
          <p:spPr>
            <a:xfrm flipH="false" flipV="false">
              <a:off x="0" y="0"/>
              <a:ext cx="6334125" cy="13716000"/>
            </a:xfrm>
            <a:prstGeom prst="rect">
              <a:avLst/>
            </a:prstGeom>
          </p:spPr>
        </p:pic>
      </p:grpSp>
      <p:sp>
        <p:nvSpPr>
          <p:cNvPr name="Freeform 5" id="5"/>
          <p:cNvSpPr/>
          <p:nvPr/>
        </p:nvSpPr>
        <p:spPr>
          <a:xfrm flipH="false" flipV="false" rot="744747">
            <a:off x="784399" y="6852687"/>
            <a:ext cx="2257606" cy="2587388"/>
          </a:xfrm>
          <a:custGeom>
            <a:avLst/>
            <a:gdLst/>
            <a:ahLst/>
            <a:cxnLst/>
            <a:rect r="r" b="b" t="t" l="l"/>
            <a:pathLst>
              <a:path h="2587388" w="2257606">
                <a:moveTo>
                  <a:pt x="0" y="0"/>
                </a:moveTo>
                <a:lnTo>
                  <a:pt x="2257606" y="0"/>
                </a:lnTo>
                <a:lnTo>
                  <a:pt x="2257606" y="2587388"/>
                </a:lnTo>
                <a:lnTo>
                  <a:pt x="0" y="2587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406128" y="2389371"/>
            <a:ext cx="12881872" cy="10702790"/>
          </a:xfrm>
          <a:prstGeom prst="rect">
            <a:avLst/>
          </a:prstGeom>
        </p:spPr>
        <p:txBody>
          <a:bodyPr anchor="t" rtlCol="false" tIns="0" lIns="0" bIns="0" rIns="0">
            <a:spAutoFit/>
          </a:bodyPr>
          <a:lstStyle/>
          <a:p>
            <a:pPr algn="l">
              <a:lnSpc>
                <a:spcPts val="5669"/>
              </a:lnSpc>
            </a:pPr>
            <a:r>
              <a:rPr lang="en-US" sz="4327">
                <a:solidFill>
                  <a:srgbClr val="0126B4"/>
                </a:solidFill>
                <a:latin typeface="Bobby Jones"/>
              </a:rPr>
              <a:t>1.CUSTOMER ACTIONS: </a:t>
            </a:r>
          </a:p>
          <a:p>
            <a:pPr algn="l">
              <a:lnSpc>
                <a:spcPts val="5669"/>
              </a:lnSpc>
            </a:pPr>
            <a:r>
              <a:rPr lang="en-US" sz="4327">
                <a:solidFill>
                  <a:srgbClr val="0126B4"/>
                </a:solidFill>
                <a:latin typeface="Bobby Jones"/>
              </a:rPr>
              <a:t>      EASILY BOOK OR CANCEL ACTIVITIES</a:t>
            </a:r>
          </a:p>
          <a:p>
            <a:pPr algn="l">
              <a:lnSpc>
                <a:spcPts val="5669"/>
              </a:lnSpc>
            </a:pPr>
            <a:r>
              <a:rPr lang="en-US" sz="4327">
                <a:solidFill>
                  <a:srgbClr val="0126B4"/>
                </a:solidFill>
                <a:latin typeface="Bobby Jones"/>
              </a:rPr>
              <a:t>2.</a:t>
            </a:r>
            <a:r>
              <a:rPr lang="en-US" sz="4327">
                <a:solidFill>
                  <a:srgbClr val="0126B4"/>
                </a:solidFill>
                <a:latin typeface="Bobby Jones"/>
              </a:rPr>
              <a:t>Expert Access:</a:t>
            </a:r>
          </a:p>
          <a:p>
            <a:pPr algn="l">
              <a:lnSpc>
                <a:spcPts val="5669"/>
              </a:lnSpc>
            </a:pPr>
            <a:r>
              <a:rPr lang="en-US" sz="4327">
                <a:solidFill>
                  <a:srgbClr val="0126B4"/>
                </a:solidFill>
                <a:latin typeface="Bobby Jones"/>
              </a:rPr>
              <a:t>      View bookings for their listed  activities</a:t>
            </a:r>
          </a:p>
          <a:p>
            <a:pPr algn="l">
              <a:lnSpc>
                <a:spcPts val="5669"/>
              </a:lnSpc>
            </a:pPr>
            <a:r>
              <a:rPr lang="en-US" sz="4327">
                <a:solidFill>
                  <a:srgbClr val="0126B4"/>
                </a:solidFill>
                <a:latin typeface="Bobby Jones"/>
              </a:rPr>
              <a:t>3.</a:t>
            </a:r>
            <a:r>
              <a:rPr lang="en-US" sz="4327">
                <a:solidFill>
                  <a:srgbClr val="0126B4"/>
                </a:solidFill>
                <a:latin typeface="Bobby Jones"/>
              </a:rPr>
              <a:t>Admin Oversight: </a:t>
            </a:r>
          </a:p>
          <a:p>
            <a:pPr algn="l">
              <a:lnSpc>
                <a:spcPts val="5669"/>
              </a:lnSpc>
            </a:pPr>
            <a:r>
              <a:rPr lang="en-US" sz="4327">
                <a:solidFill>
                  <a:srgbClr val="0126B4"/>
                </a:solidFill>
                <a:latin typeface="Bobby Jones"/>
              </a:rPr>
              <a:t>      </a:t>
            </a:r>
            <a:r>
              <a:rPr lang="en-US" sz="4327">
                <a:solidFill>
                  <a:srgbClr val="0126B4"/>
                </a:solidFill>
                <a:latin typeface="Bobby Jones"/>
              </a:rPr>
              <a:t>View all bookings</a:t>
            </a:r>
          </a:p>
          <a:p>
            <a:pPr algn="l">
              <a:lnSpc>
                <a:spcPts val="5669"/>
              </a:lnSpc>
            </a:pPr>
            <a:r>
              <a:rPr lang="en-US" sz="4327">
                <a:solidFill>
                  <a:srgbClr val="0126B4"/>
                </a:solidFill>
                <a:latin typeface="Bobby Jones"/>
              </a:rPr>
              <a:t>      </a:t>
            </a:r>
            <a:r>
              <a:rPr lang="en-US" sz="4327">
                <a:solidFill>
                  <a:srgbClr val="0126B4"/>
                </a:solidFill>
                <a:latin typeface="Bobby Jones"/>
              </a:rPr>
              <a:t>Filter by specific activities</a:t>
            </a:r>
          </a:p>
          <a:p>
            <a:pPr algn="l">
              <a:lnSpc>
                <a:spcPts val="5669"/>
              </a:lnSpc>
            </a:pPr>
            <a:r>
              <a:rPr lang="en-US" sz="4327">
                <a:solidFill>
                  <a:srgbClr val="0126B4"/>
                </a:solidFill>
                <a:latin typeface="Bobby Jones"/>
              </a:rPr>
              <a:t>      </a:t>
            </a:r>
            <a:r>
              <a:rPr lang="en-US" sz="4327">
                <a:solidFill>
                  <a:srgbClr val="0126B4"/>
                </a:solidFill>
                <a:latin typeface="Bobby Jones"/>
              </a:rPr>
              <a:t>View individual customer bookings</a:t>
            </a:r>
          </a:p>
          <a:p>
            <a:pPr algn="l">
              <a:lnSpc>
                <a:spcPts val="5669"/>
              </a:lnSpc>
            </a:pPr>
            <a:r>
              <a:rPr lang="en-US" sz="4327">
                <a:solidFill>
                  <a:srgbClr val="0126B4"/>
                </a:solidFill>
                <a:latin typeface="Bobby Jones"/>
              </a:rPr>
              <a:t>4.</a:t>
            </a:r>
            <a:r>
              <a:rPr lang="en-US" sz="4327">
                <a:solidFill>
                  <a:srgbClr val="0126B4"/>
                </a:solidFill>
                <a:latin typeface="Bobby Jones"/>
              </a:rPr>
              <a:t>Data Storage : MySQL</a:t>
            </a:r>
          </a:p>
          <a:p>
            <a:pPr algn="l">
              <a:lnSpc>
                <a:spcPts val="5669"/>
              </a:lnSpc>
            </a:pPr>
          </a:p>
          <a:p>
            <a:pPr algn="l">
              <a:lnSpc>
                <a:spcPts val="5669"/>
              </a:lnSpc>
            </a:pPr>
          </a:p>
          <a:p>
            <a:pPr algn="l">
              <a:lnSpc>
                <a:spcPts val="5669"/>
              </a:lnSpc>
            </a:pPr>
          </a:p>
          <a:p>
            <a:pPr algn="l">
              <a:lnSpc>
                <a:spcPts val="5669"/>
              </a:lnSpc>
            </a:pPr>
          </a:p>
          <a:p>
            <a:pPr algn="l">
              <a:lnSpc>
                <a:spcPts val="5669"/>
              </a:lnSpc>
            </a:pPr>
          </a:p>
          <a:p>
            <a:pPr algn="l">
              <a:lnSpc>
                <a:spcPts val="566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406128" y="1154113"/>
            <a:ext cx="11797713" cy="825500"/>
          </a:xfrm>
          <a:prstGeom prst="rect">
            <a:avLst/>
          </a:prstGeom>
        </p:spPr>
        <p:txBody>
          <a:bodyPr anchor="t" rtlCol="false" tIns="0" lIns="0" bIns="0" rIns="0">
            <a:spAutoFit/>
          </a:bodyPr>
          <a:lstStyle/>
          <a:p>
            <a:pPr algn="ctr" marL="0" indent="0" lvl="0">
              <a:lnSpc>
                <a:spcPts val="6550"/>
              </a:lnSpc>
              <a:spcBef>
                <a:spcPct val="0"/>
              </a:spcBef>
            </a:pPr>
            <a:r>
              <a:rPr lang="en-US" sz="5000">
                <a:solidFill>
                  <a:srgbClr val="F56553"/>
                </a:solidFill>
                <a:latin typeface="Bobby Jones Bold"/>
              </a:rPr>
              <a:t>EXPERIENCE MICROSERVICE</a:t>
            </a:r>
          </a:p>
        </p:txBody>
      </p:sp>
      <p:grpSp>
        <p:nvGrpSpPr>
          <p:cNvPr name="Group 3" id="3"/>
          <p:cNvGrpSpPr/>
          <p:nvPr/>
        </p:nvGrpSpPr>
        <p:grpSpPr>
          <a:xfrm rot="0">
            <a:off x="0" y="0"/>
            <a:ext cx="4750594" cy="10287000"/>
            <a:chOff x="0" y="0"/>
            <a:chExt cx="6334125" cy="13716000"/>
          </a:xfrm>
        </p:grpSpPr>
        <p:pic>
          <p:nvPicPr>
            <p:cNvPr name="Picture 4" id="4"/>
            <p:cNvPicPr>
              <a:picLocks noChangeAspect="true"/>
            </p:cNvPicPr>
            <p:nvPr/>
          </p:nvPicPr>
          <p:blipFill>
            <a:blip r:embed="rId2"/>
            <a:srcRect l="23876" t="9492" r="23876" b="0"/>
            <a:stretch>
              <a:fillRect/>
            </a:stretch>
          </p:blipFill>
          <p:spPr>
            <a:xfrm flipH="false" flipV="false">
              <a:off x="0" y="0"/>
              <a:ext cx="6334125" cy="13716000"/>
            </a:xfrm>
            <a:prstGeom prst="rect">
              <a:avLst/>
            </a:prstGeom>
          </p:spPr>
        </p:pic>
      </p:grpSp>
      <p:sp>
        <p:nvSpPr>
          <p:cNvPr name="Freeform 5" id="5"/>
          <p:cNvSpPr/>
          <p:nvPr/>
        </p:nvSpPr>
        <p:spPr>
          <a:xfrm flipH="false" flipV="false" rot="744747">
            <a:off x="784399" y="6852687"/>
            <a:ext cx="2257606" cy="2587388"/>
          </a:xfrm>
          <a:custGeom>
            <a:avLst/>
            <a:gdLst/>
            <a:ahLst/>
            <a:cxnLst/>
            <a:rect r="r" b="b" t="t" l="l"/>
            <a:pathLst>
              <a:path h="2587388" w="2257606">
                <a:moveTo>
                  <a:pt x="0" y="0"/>
                </a:moveTo>
                <a:lnTo>
                  <a:pt x="2257606" y="0"/>
                </a:lnTo>
                <a:lnTo>
                  <a:pt x="2257606" y="2587388"/>
                </a:lnTo>
                <a:lnTo>
                  <a:pt x="0" y="2587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151682" y="2521555"/>
            <a:ext cx="12306605" cy="5702165"/>
          </a:xfrm>
          <a:prstGeom prst="rect">
            <a:avLst/>
          </a:prstGeom>
        </p:spPr>
        <p:txBody>
          <a:bodyPr anchor="t" rtlCol="false" tIns="0" lIns="0" bIns="0" rIns="0">
            <a:spAutoFit/>
          </a:bodyPr>
          <a:lstStyle/>
          <a:p>
            <a:pPr algn="l">
              <a:lnSpc>
                <a:spcPts val="5669"/>
              </a:lnSpc>
            </a:pPr>
            <a:r>
              <a:rPr lang="en-US" sz="4327">
                <a:solidFill>
                  <a:srgbClr val="0126B4"/>
                </a:solidFill>
                <a:latin typeface="Bobby Jones"/>
              </a:rPr>
              <a:t>1.CUSTOMER INTERACTIONS:</a:t>
            </a:r>
          </a:p>
          <a:p>
            <a:pPr algn="l">
              <a:lnSpc>
                <a:spcPts val="5669"/>
              </a:lnSpc>
            </a:pPr>
            <a:r>
              <a:rPr lang="en-US" sz="4327">
                <a:solidFill>
                  <a:srgbClr val="0126B4"/>
                </a:solidFill>
                <a:latin typeface="Bobby Jones"/>
              </a:rPr>
              <a:t>   </a:t>
            </a:r>
            <a:r>
              <a:rPr lang="en-US" sz="4327">
                <a:solidFill>
                  <a:srgbClr val="0126B4"/>
                </a:solidFill>
                <a:latin typeface="Bobby Jones"/>
              </a:rPr>
              <a:t>Write and update comments and ratings (1-5) </a:t>
            </a:r>
          </a:p>
          <a:p>
            <a:pPr algn="l">
              <a:lnSpc>
                <a:spcPts val="5669"/>
              </a:lnSpc>
            </a:pPr>
            <a:r>
              <a:rPr lang="en-US" sz="4327">
                <a:solidFill>
                  <a:srgbClr val="0126B4"/>
                </a:solidFill>
                <a:latin typeface="Bobby Jones"/>
              </a:rPr>
              <a:t>   </a:t>
            </a:r>
            <a:r>
              <a:rPr lang="en-US" sz="4327">
                <a:solidFill>
                  <a:srgbClr val="0126B4"/>
                </a:solidFill>
                <a:latin typeface="Bobby Jones"/>
              </a:rPr>
              <a:t>for activities</a:t>
            </a:r>
          </a:p>
          <a:p>
            <a:pPr algn="l">
              <a:lnSpc>
                <a:spcPts val="5669"/>
              </a:lnSpc>
            </a:pPr>
            <a:r>
              <a:rPr lang="en-US" sz="4327">
                <a:solidFill>
                  <a:srgbClr val="0126B4"/>
                </a:solidFill>
                <a:latin typeface="Bobby Jones"/>
              </a:rPr>
              <a:t>2.</a:t>
            </a:r>
            <a:r>
              <a:rPr lang="en-US" sz="4327">
                <a:solidFill>
                  <a:srgbClr val="0126B4"/>
                </a:solidFill>
                <a:latin typeface="Bobby Jones"/>
              </a:rPr>
              <a:t>Expert Oversight:</a:t>
            </a:r>
          </a:p>
          <a:p>
            <a:pPr algn="l">
              <a:lnSpc>
                <a:spcPts val="5669"/>
              </a:lnSpc>
            </a:pPr>
            <a:r>
              <a:rPr lang="en-US" sz="4327">
                <a:solidFill>
                  <a:srgbClr val="0126B4"/>
                </a:solidFill>
                <a:latin typeface="Bobby Jones"/>
              </a:rPr>
              <a:t>   </a:t>
            </a:r>
            <a:r>
              <a:rPr lang="en-US" sz="4327">
                <a:solidFill>
                  <a:srgbClr val="0126B4"/>
                </a:solidFill>
                <a:latin typeface="Bobby Jones"/>
              </a:rPr>
              <a:t>View all experiences for their listed activities</a:t>
            </a:r>
          </a:p>
          <a:p>
            <a:pPr algn="l">
              <a:lnSpc>
                <a:spcPts val="5669"/>
              </a:lnSpc>
            </a:pPr>
            <a:r>
              <a:rPr lang="en-US" sz="4327">
                <a:solidFill>
                  <a:srgbClr val="0126B4"/>
                </a:solidFill>
                <a:latin typeface="Bobby Jones"/>
              </a:rPr>
              <a:t>3.</a:t>
            </a:r>
            <a:r>
              <a:rPr lang="en-US" sz="4327">
                <a:solidFill>
                  <a:srgbClr val="0126B4"/>
                </a:solidFill>
                <a:latin typeface="Bobby Jones"/>
              </a:rPr>
              <a:t>Admin Management:</a:t>
            </a:r>
          </a:p>
          <a:p>
            <a:pPr algn="l">
              <a:lnSpc>
                <a:spcPts val="5669"/>
              </a:lnSpc>
            </a:pPr>
            <a:r>
              <a:rPr lang="en-US" sz="4327">
                <a:solidFill>
                  <a:srgbClr val="0126B4"/>
                </a:solidFill>
                <a:latin typeface="Bobby Jones"/>
              </a:rPr>
              <a:t>   </a:t>
            </a:r>
            <a:r>
              <a:rPr lang="en-US" sz="4327">
                <a:solidFill>
                  <a:srgbClr val="0126B4"/>
                </a:solidFill>
                <a:latin typeface="Bobby Jones"/>
              </a:rPr>
              <a:t>View all experiences across all activities</a:t>
            </a:r>
          </a:p>
          <a:p>
            <a:pPr algn="l">
              <a:lnSpc>
                <a:spcPts val="5669"/>
              </a:lnSpc>
              <a:spcBef>
                <a:spcPct val="0"/>
              </a:spcBef>
            </a:pPr>
            <a:r>
              <a:rPr lang="en-US" sz="4327">
                <a:solidFill>
                  <a:srgbClr val="0126B4"/>
                </a:solidFill>
                <a:latin typeface="Bobby Jones"/>
              </a:rPr>
              <a:t>4.</a:t>
            </a:r>
            <a:r>
              <a:rPr lang="en-US" sz="4327">
                <a:solidFill>
                  <a:srgbClr val="0126B4"/>
                </a:solidFill>
                <a:latin typeface="Bobby Jones"/>
              </a:rPr>
              <a:t>Data Storage: MongoDB database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4203374" y="-309672"/>
            <a:ext cx="4084626" cy="3768068"/>
          </a:xfrm>
          <a:custGeom>
            <a:avLst/>
            <a:gdLst/>
            <a:ahLst/>
            <a:cxnLst/>
            <a:rect r="r" b="b" t="t" l="l"/>
            <a:pathLst>
              <a:path h="3768068" w="4084626">
                <a:moveTo>
                  <a:pt x="0" y="0"/>
                </a:moveTo>
                <a:lnTo>
                  <a:pt x="4084626" y="0"/>
                </a:lnTo>
                <a:lnTo>
                  <a:pt x="4084626" y="3768068"/>
                </a:lnTo>
                <a:lnTo>
                  <a:pt x="0" y="3768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921062" y="2334908"/>
            <a:ext cx="14116303" cy="7587513"/>
          </a:xfrm>
          <a:custGeom>
            <a:avLst/>
            <a:gdLst/>
            <a:ahLst/>
            <a:cxnLst/>
            <a:rect r="r" b="b" t="t" l="l"/>
            <a:pathLst>
              <a:path h="7587513" w="14116303">
                <a:moveTo>
                  <a:pt x="0" y="0"/>
                </a:moveTo>
                <a:lnTo>
                  <a:pt x="14116303" y="0"/>
                </a:lnTo>
                <a:lnTo>
                  <a:pt x="14116303" y="7587513"/>
                </a:lnTo>
                <a:lnTo>
                  <a:pt x="0" y="7587513"/>
                </a:lnTo>
                <a:lnTo>
                  <a:pt x="0" y="0"/>
                </a:lnTo>
                <a:close/>
              </a:path>
            </a:pathLst>
          </a:custGeom>
          <a:blipFill>
            <a:blip r:embed="rId4"/>
            <a:stretch>
              <a:fillRect l="0" t="0" r="0" b="0"/>
            </a:stretch>
          </a:blipFill>
        </p:spPr>
      </p:sp>
      <p:sp>
        <p:nvSpPr>
          <p:cNvPr name="TextBox 4" id="4"/>
          <p:cNvSpPr txBox="true"/>
          <p:nvPr/>
        </p:nvSpPr>
        <p:spPr>
          <a:xfrm rot="0">
            <a:off x="3276314" y="225863"/>
            <a:ext cx="7534070" cy="1348498"/>
          </a:xfrm>
          <a:prstGeom prst="rect">
            <a:avLst/>
          </a:prstGeom>
        </p:spPr>
        <p:txBody>
          <a:bodyPr anchor="t" rtlCol="false" tIns="0" lIns="0" bIns="0" rIns="0">
            <a:spAutoFit/>
          </a:bodyPr>
          <a:lstStyle/>
          <a:p>
            <a:pPr algn="l" marL="0" indent="0" lvl="0">
              <a:lnSpc>
                <a:spcPts val="11188"/>
              </a:lnSpc>
            </a:pPr>
            <a:r>
              <a:rPr lang="en-US" sz="7171">
                <a:solidFill>
                  <a:srgbClr val="F56553"/>
                </a:solidFill>
                <a:latin typeface="Bobby Jones Bold"/>
              </a:rPr>
              <a:t>DATABASE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FFFF"/>
            </a:solidFill>
            <a:ln cap="sq">
              <a:noFill/>
              <a:prstDash val="solid"/>
              <a:miter/>
            </a:ln>
          </p:spPr>
        </p:sp>
        <p:sp>
          <p:nvSpPr>
            <p:cNvPr name="TextBox 4" id="4"/>
            <p:cNvSpPr txBox="true"/>
            <p:nvPr/>
          </p:nvSpPr>
          <p:spPr>
            <a:xfrm>
              <a:off x="0" y="-38100"/>
              <a:ext cx="2408296" cy="2747433"/>
            </a:xfrm>
            <a:prstGeom prst="rect">
              <a:avLst/>
            </a:prstGeom>
          </p:spPr>
          <p:txBody>
            <a:bodyPr anchor="ctr" rtlCol="false" tIns="50800" lIns="50800" bIns="50800" rIns="50800"/>
            <a:lstStyle/>
            <a:p>
              <a:pPr algn="ctr" marL="0" indent="0" lvl="0">
                <a:lnSpc>
                  <a:spcPts val="3080"/>
                </a:lnSpc>
                <a:spcBef>
                  <a:spcPct val="0"/>
                </a:spcBef>
              </a:pPr>
            </a:p>
          </p:txBody>
        </p:sp>
      </p:grpSp>
      <p:grpSp>
        <p:nvGrpSpPr>
          <p:cNvPr name="Group 5" id="5"/>
          <p:cNvGrpSpPr/>
          <p:nvPr/>
        </p:nvGrpSpPr>
        <p:grpSpPr>
          <a:xfrm rot="0">
            <a:off x="0" y="0"/>
            <a:ext cx="9144000" cy="10287000"/>
            <a:chOff x="0" y="0"/>
            <a:chExt cx="2408296" cy="2709333"/>
          </a:xfrm>
        </p:grpSpPr>
        <p:sp>
          <p:nvSpPr>
            <p:cNvPr name="Freeform 6" id="6"/>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EFEFEF"/>
            </a:solidFill>
            <a:ln cap="sq">
              <a:noFill/>
              <a:prstDash val="solid"/>
              <a:miter/>
            </a:ln>
          </p:spPr>
        </p:sp>
        <p:sp>
          <p:nvSpPr>
            <p:cNvPr name="TextBox 7" id="7"/>
            <p:cNvSpPr txBox="true"/>
            <p:nvPr/>
          </p:nvSpPr>
          <p:spPr>
            <a:xfrm>
              <a:off x="0" y="-38100"/>
              <a:ext cx="2408296" cy="2747433"/>
            </a:xfrm>
            <a:prstGeom prst="rect">
              <a:avLst/>
            </a:prstGeom>
          </p:spPr>
          <p:txBody>
            <a:bodyPr anchor="ctr" rtlCol="false" tIns="50800" lIns="50800" bIns="50800" rIns="50800"/>
            <a:lstStyle/>
            <a:p>
              <a:pPr algn="ctr" marL="0" indent="0" lvl="0">
                <a:lnSpc>
                  <a:spcPts val="3080"/>
                </a:lnSpc>
                <a:spcBef>
                  <a:spcPct val="0"/>
                </a:spcBef>
              </a:pPr>
            </a:p>
          </p:txBody>
        </p:sp>
      </p:grpSp>
      <p:grpSp>
        <p:nvGrpSpPr>
          <p:cNvPr name="Group 8" id="8"/>
          <p:cNvGrpSpPr/>
          <p:nvPr/>
        </p:nvGrpSpPr>
        <p:grpSpPr>
          <a:xfrm rot="0">
            <a:off x="0" y="0"/>
            <a:ext cx="9144000" cy="10287000"/>
            <a:chOff x="0" y="0"/>
            <a:chExt cx="12192000" cy="13716000"/>
          </a:xfrm>
        </p:grpSpPr>
        <p:pic>
          <p:nvPicPr>
            <p:cNvPr name="Picture 9" id="9"/>
            <p:cNvPicPr>
              <a:picLocks noChangeAspect="true"/>
            </p:cNvPicPr>
            <p:nvPr/>
          </p:nvPicPr>
          <p:blipFill>
            <a:blip r:embed="rId2"/>
            <a:srcRect l="0" t="5000" r="0" b="4999"/>
            <a:stretch>
              <a:fillRect/>
            </a:stretch>
          </p:blipFill>
          <p:spPr>
            <a:xfrm flipH="false" flipV="false">
              <a:off x="0" y="0"/>
              <a:ext cx="12192000" cy="13716000"/>
            </a:xfrm>
            <a:prstGeom prst="rect">
              <a:avLst/>
            </a:prstGeom>
          </p:spPr>
        </p:pic>
      </p:grpSp>
      <p:sp>
        <p:nvSpPr>
          <p:cNvPr name="TextBox 10" id="10"/>
          <p:cNvSpPr txBox="true"/>
          <p:nvPr/>
        </p:nvSpPr>
        <p:spPr>
          <a:xfrm rot="0">
            <a:off x="9852936" y="-3261679"/>
            <a:ext cx="7726128" cy="9542907"/>
          </a:xfrm>
          <a:prstGeom prst="rect">
            <a:avLst/>
          </a:prstGeom>
        </p:spPr>
        <p:txBody>
          <a:bodyPr anchor="t" rtlCol="false" tIns="0" lIns="0" bIns="0" rIns="0">
            <a:spAutoFit/>
          </a:bodyPr>
          <a:lstStyle/>
          <a:p>
            <a:pPr algn="ctr">
              <a:lnSpc>
                <a:spcPts val="18864"/>
              </a:lnSpc>
            </a:pPr>
          </a:p>
          <a:p>
            <a:pPr algn="ctr">
              <a:lnSpc>
                <a:spcPts val="18864"/>
              </a:lnSpc>
            </a:pPr>
          </a:p>
          <a:p>
            <a:pPr algn="ctr">
              <a:lnSpc>
                <a:spcPts val="18864"/>
              </a:lnSpc>
            </a:pPr>
            <a:r>
              <a:rPr lang="en-US" sz="14400">
                <a:solidFill>
                  <a:srgbClr val="F56553"/>
                </a:solidFill>
                <a:latin typeface="Bobby Jones Bold"/>
              </a:rPr>
              <a:t>THANK </a:t>
            </a:r>
          </a:p>
          <a:p>
            <a:pPr algn="ctr" marL="0" indent="0" lvl="0">
              <a:lnSpc>
                <a:spcPts val="18864"/>
              </a:lnSpc>
              <a:spcBef>
                <a:spcPct val="0"/>
              </a:spcBef>
            </a:pPr>
            <a:r>
              <a:rPr lang="en-US" sz="14400">
                <a:solidFill>
                  <a:srgbClr val="F56553"/>
                </a:solidFill>
                <a:latin typeface="Bobby Jones Bold"/>
              </a:rPr>
              <a:t>YOU</a:t>
            </a:r>
          </a:p>
        </p:txBody>
      </p:sp>
      <p:sp>
        <p:nvSpPr>
          <p:cNvPr name="Freeform 11" id="11"/>
          <p:cNvSpPr/>
          <p:nvPr/>
        </p:nvSpPr>
        <p:spPr>
          <a:xfrm flipH="false" flipV="false" rot="0">
            <a:off x="16179947" y="8260697"/>
            <a:ext cx="947158" cy="1423581"/>
          </a:xfrm>
          <a:custGeom>
            <a:avLst/>
            <a:gdLst/>
            <a:ahLst/>
            <a:cxnLst/>
            <a:rect r="r" b="b" t="t" l="l"/>
            <a:pathLst>
              <a:path h="1423581" w="947158">
                <a:moveTo>
                  <a:pt x="0" y="0"/>
                </a:moveTo>
                <a:lnTo>
                  <a:pt x="947158" y="0"/>
                </a:lnTo>
                <a:lnTo>
                  <a:pt x="947158" y="1423581"/>
                </a:lnTo>
                <a:lnTo>
                  <a:pt x="0" y="14235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0">
            <a:off x="10304895" y="8260697"/>
            <a:ext cx="947158" cy="1423581"/>
          </a:xfrm>
          <a:custGeom>
            <a:avLst/>
            <a:gdLst/>
            <a:ahLst/>
            <a:cxnLst/>
            <a:rect r="r" b="b" t="t" l="l"/>
            <a:pathLst>
              <a:path h="1423581" w="947158">
                <a:moveTo>
                  <a:pt x="0" y="0"/>
                </a:moveTo>
                <a:lnTo>
                  <a:pt x="947158" y="0"/>
                </a:lnTo>
                <a:lnTo>
                  <a:pt x="947158" y="1423581"/>
                </a:lnTo>
                <a:lnTo>
                  <a:pt x="0" y="14235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2502228" y="6493626"/>
            <a:ext cx="4373137" cy="2377893"/>
          </a:xfrm>
          <a:custGeom>
            <a:avLst/>
            <a:gdLst/>
            <a:ahLst/>
            <a:cxnLst/>
            <a:rect r="r" b="b" t="t" l="l"/>
            <a:pathLst>
              <a:path h="2377893" w="4373137">
                <a:moveTo>
                  <a:pt x="0" y="0"/>
                </a:moveTo>
                <a:lnTo>
                  <a:pt x="4373138" y="0"/>
                </a:lnTo>
                <a:lnTo>
                  <a:pt x="4373138" y="2377894"/>
                </a:lnTo>
                <a:lnTo>
                  <a:pt x="0" y="2377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51454"/>
            <a:ext cx="16230600" cy="1107042"/>
          </a:xfrm>
          <a:prstGeom prst="rect">
            <a:avLst/>
          </a:prstGeom>
        </p:spPr>
        <p:txBody>
          <a:bodyPr anchor="t" rtlCol="false" tIns="0" lIns="0" bIns="0" rIns="0">
            <a:spAutoFit/>
          </a:bodyPr>
          <a:lstStyle/>
          <a:p>
            <a:pPr algn="ctr" marL="0" indent="0" lvl="0">
              <a:lnSpc>
                <a:spcPts val="8606"/>
              </a:lnSpc>
              <a:spcBef>
                <a:spcPct val="0"/>
              </a:spcBef>
            </a:pPr>
            <a:r>
              <a:rPr lang="en-US" sz="7171">
                <a:solidFill>
                  <a:srgbClr val="F56553"/>
                </a:solidFill>
                <a:latin typeface="Bobby Jones Bold"/>
              </a:rPr>
              <a:t>PROJECT OVERVIEW</a:t>
            </a:r>
          </a:p>
        </p:txBody>
      </p:sp>
      <p:sp>
        <p:nvSpPr>
          <p:cNvPr name="TextBox 4" id="4"/>
          <p:cNvSpPr txBox="true"/>
          <p:nvPr/>
        </p:nvSpPr>
        <p:spPr>
          <a:xfrm rot="0">
            <a:off x="969063" y="3259508"/>
            <a:ext cx="10713426" cy="6087110"/>
          </a:xfrm>
          <a:prstGeom prst="rect">
            <a:avLst/>
          </a:prstGeom>
        </p:spPr>
        <p:txBody>
          <a:bodyPr anchor="t" rtlCol="false" tIns="0" lIns="0" bIns="0" rIns="0">
            <a:spAutoFit/>
          </a:bodyPr>
          <a:lstStyle/>
          <a:p>
            <a:pPr algn="l" marL="0" indent="0" lvl="0">
              <a:lnSpc>
                <a:spcPts val="4809"/>
              </a:lnSpc>
              <a:spcBef>
                <a:spcPct val="0"/>
              </a:spcBef>
            </a:pPr>
            <a:r>
              <a:rPr lang="en-US" sz="3699">
                <a:solidFill>
                  <a:srgbClr val="0126B4"/>
                </a:solidFill>
                <a:latin typeface="Cabin Bold"/>
              </a:rPr>
              <a:t>Our project aims to develop a comprehensive adventure booking platform that connects thrill-seekers with exciting activities around the globe. Leveraging the power of modern technology, we seek to streamline the process of discovering, booking, and sharing adventurous experiences. Through intuitive interfaces and robust backend systems, users will have access to a diverse range of activities, from mountain trekking to scuba diving, all in one centralized platform.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2922249" y="2680209"/>
            <a:ext cx="4084626" cy="3768068"/>
          </a:xfrm>
          <a:custGeom>
            <a:avLst/>
            <a:gdLst/>
            <a:ahLst/>
            <a:cxnLst/>
            <a:rect r="r" b="b" t="t" l="l"/>
            <a:pathLst>
              <a:path h="3768068" w="4084626">
                <a:moveTo>
                  <a:pt x="0" y="0"/>
                </a:moveTo>
                <a:lnTo>
                  <a:pt x="4084626" y="0"/>
                </a:lnTo>
                <a:lnTo>
                  <a:pt x="4084626" y="3768068"/>
                </a:lnTo>
                <a:lnTo>
                  <a:pt x="0" y="3768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753245" y="3117932"/>
            <a:ext cx="11632708" cy="6191250"/>
          </a:xfrm>
          <a:prstGeom prst="rect">
            <a:avLst/>
          </a:prstGeom>
        </p:spPr>
        <p:txBody>
          <a:bodyPr anchor="t" rtlCol="false" tIns="0" lIns="0" bIns="0" rIns="0">
            <a:spAutoFit/>
          </a:bodyPr>
          <a:lstStyle/>
          <a:p>
            <a:pPr algn="l" marL="738783" indent="-369391" lvl="1">
              <a:lnSpc>
                <a:spcPts val="4106"/>
              </a:lnSpc>
              <a:buFont typeface="Arial"/>
              <a:buChar char="•"/>
            </a:pPr>
            <a:r>
              <a:rPr lang="en-US" sz="3421">
                <a:solidFill>
                  <a:srgbClr val="0126B4"/>
                </a:solidFill>
                <a:latin typeface="Bobby Jones Semi-Bold"/>
              </a:rPr>
              <a:t>Frontend: Angular framework for building the user interface.</a:t>
            </a:r>
          </a:p>
          <a:p>
            <a:pPr algn="l">
              <a:lnSpc>
                <a:spcPts val="4106"/>
              </a:lnSpc>
            </a:pPr>
          </a:p>
          <a:p>
            <a:pPr algn="l" marL="738783" indent="-369391" lvl="1">
              <a:lnSpc>
                <a:spcPts val="4106"/>
              </a:lnSpc>
              <a:buFont typeface="Arial"/>
              <a:buChar char="•"/>
            </a:pPr>
            <a:r>
              <a:rPr lang="en-US" sz="3421">
                <a:solidFill>
                  <a:srgbClr val="0126B4"/>
                </a:solidFill>
                <a:latin typeface="Bobby Jones Semi-Bold"/>
              </a:rPr>
              <a:t>Backend: Java programming language, Spring Boot framework for creating microservices.</a:t>
            </a:r>
          </a:p>
          <a:p>
            <a:pPr algn="l">
              <a:lnSpc>
                <a:spcPts val="4106"/>
              </a:lnSpc>
            </a:pPr>
          </a:p>
          <a:p>
            <a:pPr algn="l" marL="738783" indent="-369391" lvl="1">
              <a:lnSpc>
                <a:spcPts val="4106"/>
              </a:lnSpc>
              <a:buFont typeface="Arial"/>
              <a:buChar char="•"/>
            </a:pPr>
            <a:r>
              <a:rPr lang="en-US" sz="3421">
                <a:solidFill>
                  <a:srgbClr val="0126B4"/>
                </a:solidFill>
                <a:latin typeface="Bobby Jones Semi-Bold"/>
              </a:rPr>
              <a:t>Microservices:  AP</a:t>
            </a:r>
            <a:r>
              <a:rPr lang="en-US" sz="3421">
                <a:solidFill>
                  <a:srgbClr val="0126B4"/>
                </a:solidFill>
                <a:latin typeface="Bobby Jones Semi-Bold"/>
              </a:rPr>
              <a:t>I gateway, Service Registry and configuration management.</a:t>
            </a:r>
          </a:p>
          <a:p>
            <a:pPr algn="l">
              <a:lnSpc>
                <a:spcPts val="4106"/>
              </a:lnSpc>
            </a:pPr>
          </a:p>
          <a:p>
            <a:pPr algn="l" marL="738783" indent="-369391" lvl="1">
              <a:lnSpc>
                <a:spcPts val="4106"/>
              </a:lnSpc>
              <a:buFont typeface="Arial"/>
              <a:buChar char="•"/>
            </a:pPr>
            <a:r>
              <a:rPr lang="en-US" sz="3421">
                <a:solidFill>
                  <a:srgbClr val="0126B4"/>
                </a:solidFill>
                <a:latin typeface="Bobby Jones Semi-Bold"/>
              </a:rPr>
              <a:t>Database: MySQL and MongoDB for storing user data, activity details, booking information and reviews.</a:t>
            </a:r>
          </a:p>
          <a:p>
            <a:pPr algn="l" marL="0" indent="0" lvl="0">
              <a:lnSpc>
                <a:spcPts val="4106"/>
              </a:lnSpc>
              <a:spcBef>
                <a:spcPct val="0"/>
              </a:spcBef>
            </a:pPr>
          </a:p>
        </p:txBody>
      </p:sp>
      <p:sp>
        <p:nvSpPr>
          <p:cNvPr name="TextBox 4" id="4"/>
          <p:cNvSpPr txBox="true"/>
          <p:nvPr/>
        </p:nvSpPr>
        <p:spPr>
          <a:xfrm rot="0">
            <a:off x="-175290" y="452438"/>
            <a:ext cx="15418615" cy="1348498"/>
          </a:xfrm>
          <a:prstGeom prst="rect">
            <a:avLst/>
          </a:prstGeom>
        </p:spPr>
        <p:txBody>
          <a:bodyPr anchor="t" rtlCol="false" tIns="0" lIns="0" bIns="0" rIns="0">
            <a:spAutoFit/>
          </a:bodyPr>
          <a:lstStyle/>
          <a:p>
            <a:pPr algn="r" marL="0" indent="0" lvl="0">
              <a:lnSpc>
                <a:spcPts val="11188"/>
              </a:lnSpc>
            </a:pPr>
            <a:r>
              <a:rPr lang="en-US" sz="7171">
                <a:solidFill>
                  <a:srgbClr val="F56553"/>
                </a:solidFill>
                <a:latin typeface="Bobby Jones Bold"/>
              </a:rPr>
              <a:t>TECHNOLOGIES AND FRAMEWORKS USED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2886163" y="7628962"/>
            <a:ext cx="4373137" cy="2377893"/>
          </a:xfrm>
          <a:custGeom>
            <a:avLst/>
            <a:gdLst/>
            <a:ahLst/>
            <a:cxnLst/>
            <a:rect r="r" b="b" t="t" l="l"/>
            <a:pathLst>
              <a:path h="2377893" w="4373137">
                <a:moveTo>
                  <a:pt x="0" y="0"/>
                </a:moveTo>
                <a:lnTo>
                  <a:pt x="4373137" y="0"/>
                </a:lnTo>
                <a:lnTo>
                  <a:pt x="4373137" y="2377894"/>
                </a:lnTo>
                <a:lnTo>
                  <a:pt x="0" y="2377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21257"/>
            <a:ext cx="18288000" cy="7507705"/>
          </a:xfrm>
          <a:custGeom>
            <a:avLst/>
            <a:gdLst/>
            <a:ahLst/>
            <a:cxnLst/>
            <a:rect r="r" b="b" t="t" l="l"/>
            <a:pathLst>
              <a:path h="7507705" w="18288000">
                <a:moveTo>
                  <a:pt x="0" y="0"/>
                </a:moveTo>
                <a:lnTo>
                  <a:pt x="18288000" y="0"/>
                </a:lnTo>
                <a:lnTo>
                  <a:pt x="18288000" y="7507705"/>
                </a:lnTo>
                <a:lnTo>
                  <a:pt x="0" y="7507705"/>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44145"/>
            <a:ext cx="16230600" cy="6726564"/>
          </a:xfrm>
          <a:custGeom>
            <a:avLst/>
            <a:gdLst/>
            <a:ahLst/>
            <a:cxnLst/>
            <a:rect r="r" b="b" t="t" l="l"/>
            <a:pathLst>
              <a:path h="6726564" w="16230600">
                <a:moveTo>
                  <a:pt x="0" y="0"/>
                </a:moveTo>
                <a:lnTo>
                  <a:pt x="16230600" y="0"/>
                </a:lnTo>
                <a:lnTo>
                  <a:pt x="16230600" y="6726564"/>
                </a:lnTo>
                <a:lnTo>
                  <a:pt x="0" y="6726564"/>
                </a:lnTo>
                <a:lnTo>
                  <a:pt x="0" y="0"/>
                </a:lnTo>
                <a:close/>
              </a:path>
            </a:pathLst>
          </a:custGeom>
          <a:blipFill>
            <a:blip r:embed="rId2"/>
            <a:stretch>
              <a:fillRect l="0" t="0" r="0" b="0"/>
            </a:stretch>
          </a:blipFill>
        </p:spPr>
      </p:sp>
      <p:sp>
        <p:nvSpPr>
          <p:cNvPr name="TextBox 3" id="3"/>
          <p:cNvSpPr txBox="true"/>
          <p:nvPr/>
        </p:nvSpPr>
        <p:spPr>
          <a:xfrm rot="0">
            <a:off x="745896" y="465654"/>
            <a:ext cx="16230600" cy="1107042"/>
          </a:xfrm>
          <a:prstGeom prst="rect">
            <a:avLst/>
          </a:prstGeom>
        </p:spPr>
        <p:txBody>
          <a:bodyPr anchor="t" rtlCol="false" tIns="0" lIns="0" bIns="0" rIns="0">
            <a:spAutoFit/>
          </a:bodyPr>
          <a:lstStyle/>
          <a:p>
            <a:pPr algn="ctr" marL="0" indent="0" lvl="0">
              <a:lnSpc>
                <a:spcPts val="8606"/>
              </a:lnSpc>
              <a:spcBef>
                <a:spcPct val="0"/>
              </a:spcBef>
            </a:pPr>
            <a:r>
              <a:rPr lang="en-US" sz="7171">
                <a:solidFill>
                  <a:srgbClr val="F56553"/>
                </a:solidFill>
                <a:latin typeface="Bobby Jones Bold"/>
              </a:rPr>
              <a:t>PROJECT FLOW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6507376" y="1047467"/>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EFEFEF"/>
            </a:solidFill>
            <a:ln cap="sq">
              <a:noFill/>
              <a:prstDash val="solid"/>
              <a:miter/>
            </a:ln>
          </p:spPr>
        </p:sp>
        <p:sp>
          <p:nvSpPr>
            <p:cNvPr name="TextBox 4" id="4"/>
            <p:cNvSpPr txBox="true"/>
            <p:nvPr/>
          </p:nvSpPr>
          <p:spPr>
            <a:xfrm>
              <a:off x="0" y="-38100"/>
              <a:ext cx="2408296" cy="2747433"/>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TextBox 5" id="5"/>
          <p:cNvSpPr txBox="true"/>
          <p:nvPr/>
        </p:nvSpPr>
        <p:spPr>
          <a:xfrm rot="0">
            <a:off x="5406128" y="1154113"/>
            <a:ext cx="11797713" cy="825500"/>
          </a:xfrm>
          <a:prstGeom prst="rect">
            <a:avLst/>
          </a:prstGeom>
        </p:spPr>
        <p:txBody>
          <a:bodyPr anchor="t" rtlCol="false" tIns="0" lIns="0" bIns="0" rIns="0">
            <a:spAutoFit/>
          </a:bodyPr>
          <a:lstStyle/>
          <a:p>
            <a:pPr algn="ctr" marL="0" indent="0" lvl="0">
              <a:lnSpc>
                <a:spcPts val="6550"/>
              </a:lnSpc>
              <a:spcBef>
                <a:spcPct val="0"/>
              </a:spcBef>
            </a:pPr>
            <a:r>
              <a:rPr lang="en-US" sz="5000">
                <a:solidFill>
                  <a:srgbClr val="F56553"/>
                </a:solidFill>
                <a:latin typeface="Bobby Jones Bold"/>
              </a:rPr>
              <a:t>MICROSERVICES</a:t>
            </a:r>
          </a:p>
        </p:txBody>
      </p:sp>
      <p:sp>
        <p:nvSpPr>
          <p:cNvPr name="TextBox 6" id="6"/>
          <p:cNvSpPr txBox="true"/>
          <p:nvPr/>
        </p:nvSpPr>
        <p:spPr>
          <a:xfrm rot="0">
            <a:off x="5406128" y="2786490"/>
            <a:ext cx="515376" cy="984377"/>
          </a:xfrm>
          <a:prstGeom prst="rect">
            <a:avLst/>
          </a:prstGeom>
        </p:spPr>
        <p:txBody>
          <a:bodyPr anchor="t" rtlCol="false" tIns="0" lIns="0" bIns="0" rIns="0">
            <a:spAutoFit/>
          </a:bodyPr>
          <a:lstStyle/>
          <a:p>
            <a:pPr algn="ctr" marL="0" indent="0" lvl="0">
              <a:lnSpc>
                <a:spcPts val="7728"/>
              </a:lnSpc>
              <a:spcBef>
                <a:spcPct val="0"/>
              </a:spcBef>
            </a:pPr>
            <a:r>
              <a:rPr lang="en-US" sz="5899" strike="noStrike" u="none">
                <a:solidFill>
                  <a:srgbClr val="F56553"/>
                </a:solidFill>
                <a:latin typeface="Bobby Jones Bold"/>
              </a:rPr>
              <a:t>1</a:t>
            </a:r>
          </a:p>
        </p:txBody>
      </p:sp>
      <p:sp>
        <p:nvSpPr>
          <p:cNvPr name="TextBox 7" id="7"/>
          <p:cNvSpPr txBox="true"/>
          <p:nvPr/>
        </p:nvSpPr>
        <p:spPr>
          <a:xfrm rot="0">
            <a:off x="5406128" y="5655916"/>
            <a:ext cx="515376" cy="984377"/>
          </a:xfrm>
          <a:prstGeom prst="rect">
            <a:avLst/>
          </a:prstGeom>
        </p:spPr>
        <p:txBody>
          <a:bodyPr anchor="t" rtlCol="false" tIns="0" lIns="0" bIns="0" rIns="0">
            <a:spAutoFit/>
          </a:bodyPr>
          <a:lstStyle/>
          <a:p>
            <a:pPr algn="ctr" marL="0" indent="0" lvl="0">
              <a:lnSpc>
                <a:spcPts val="7728"/>
              </a:lnSpc>
              <a:spcBef>
                <a:spcPct val="0"/>
              </a:spcBef>
            </a:pPr>
            <a:r>
              <a:rPr lang="en-US" sz="5899" strike="noStrike" u="none">
                <a:solidFill>
                  <a:srgbClr val="F56553"/>
                </a:solidFill>
                <a:latin typeface="Bobby Jones Bold"/>
              </a:rPr>
              <a:t>3</a:t>
            </a:r>
          </a:p>
        </p:txBody>
      </p:sp>
      <p:sp>
        <p:nvSpPr>
          <p:cNvPr name="TextBox 8" id="8"/>
          <p:cNvSpPr txBox="true"/>
          <p:nvPr/>
        </p:nvSpPr>
        <p:spPr>
          <a:xfrm rot="0">
            <a:off x="5406128" y="4159123"/>
            <a:ext cx="515376" cy="984377"/>
          </a:xfrm>
          <a:prstGeom prst="rect">
            <a:avLst/>
          </a:prstGeom>
        </p:spPr>
        <p:txBody>
          <a:bodyPr anchor="t" rtlCol="false" tIns="0" lIns="0" bIns="0" rIns="0">
            <a:spAutoFit/>
          </a:bodyPr>
          <a:lstStyle/>
          <a:p>
            <a:pPr algn="ctr" marL="0" indent="0" lvl="0">
              <a:lnSpc>
                <a:spcPts val="7728"/>
              </a:lnSpc>
              <a:spcBef>
                <a:spcPct val="0"/>
              </a:spcBef>
            </a:pPr>
            <a:r>
              <a:rPr lang="en-US" sz="5899" strike="noStrike" u="none">
                <a:solidFill>
                  <a:srgbClr val="F56553"/>
                </a:solidFill>
                <a:latin typeface="Bobby Jones Bold"/>
              </a:rPr>
              <a:t>2</a:t>
            </a:r>
          </a:p>
        </p:txBody>
      </p:sp>
      <p:sp>
        <p:nvSpPr>
          <p:cNvPr name="TextBox 9" id="9"/>
          <p:cNvSpPr txBox="true"/>
          <p:nvPr/>
        </p:nvSpPr>
        <p:spPr>
          <a:xfrm rot="0">
            <a:off x="5406128" y="7107018"/>
            <a:ext cx="515376" cy="984377"/>
          </a:xfrm>
          <a:prstGeom prst="rect">
            <a:avLst/>
          </a:prstGeom>
        </p:spPr>
        <p:txBody>
          <a:bodyPr anchor="t" rtlCol="false" tIns="0" lIns="0" bIns="0" rIns="0">
            <a:spAutoFit/>
          </a:bodyPr>
          <a:lstStyle/>
          <a:p>
            <a:pPr algn="ctr" marL="0" indent="0" lvl="0">
              <a:lnSpc>
                <a:spcPts val="7728"/>
              </a:lnSpc>
              <a:spcBef>
                <a:spcPct val="0"/>
              </a:spcBef>
            </a:pPr>
            <a:r>
              <a:rPr lang="en-US" sz="5899" strike="noStrike" u="none">
                <a:solidFill>
                  <a:srgbClr val="F56553"/>
                </a:solidFill>
                <a:latin typeface="Bobby Jones Bold"/>
              </a:rPr>
              <a:t>4</a:t>
            </a:r>
          </a:p>
        </p:txBody>
      </p:sp>
      <p:sp>
        <p:nvSpPr>
          <p:cNvPr name="TextBox 10" id="10"/>
          <p:cNvSpPr txBox="true"/>
          <p:nvPr/>
        </p:nvSpPr>
        <p:spPr>
          <a:xfrm rot="0">
            <a:off x="5921504" y="2786252"/>
            <a:ext cx="3084939" cy="765812"/>
          </a:xfrm>
          <a:prstGeom prst="rect">
            <a:avLst/>
          </a:prstGeom>
        </p:spPr>
        <p:txBody>
          <a:bodyPr anchor="t" rtlCol="false" tIns="0" lIns="0" bIns="0" rIns="0">
            <a:spAutoFit/>
          </a:bodyPr>
          <a:lstStyle/>
          <a:p>
            <a:pPr algn="ctr" marL="0" indent="0" lvl="1">
              <a:lnSpc>
                <a:spcPts val="6659"/>
              </a:lnSpc>
              <a:spcBef>
                <a:spcPct val="0"/>
              </a:spcBef>
            </a:pPr>
            <a:r>
              <a:rPr lang="en-US" sz="3699">
                <a:solidFill>
                  <a:srgbClr val="0126B4"/>
                </a:solidFill>
                <a:latin typeface="Cabin Bold"/>
              </a:rPr>
              <a:t>User Service</a:t>
            </a:r>
          </a:p>
        </p:txBody>
      </p:sp>
      <p:sp>
        <p:nvSpPr>
          <p:cNvPr name="TextBox 11" id="11"/>
          <p:cNvSpPr txBox="true"/>
          <p:nvPr/>
        </p:nvSpPr>
        <p:spPr>
          <a:xfrm rot="0">
            <a:off x="5921504" y="4206493"/>
            <a:ext cx="4326799" cy="765812"/>
          </a:xfrm>
          <a:prstGeom prst="rect">
            <a:avLst/>
          </a:prstGeom>
        </p:spPr>
        <p:txBody>
          <a:bodyPr anchor="t" rtlCol="false" tIns="0" lIns="0" bIns="0" rIns="0">
            <a:spAutoFit/>
          </a:bodyPr>
          <a:lstStyle/>
          <a:p>
            <a:pPr algn="ctr" marL="0" indent="0" lvl="1">
              <a:lnSpc>
                <a:spcPts val="6659"/>
              </a:lnSpc>
              <a:spcBef>
                <a:spcPct val="0"/>
              </a:spcBef>
            </a:pPr>
            <a:r>
              <a:rPr lang="en-US" sz="3699">
                <a:solidFill>
                  <a:srgbClr val="0126B4"/>
                </a:solidFill>
                <a:latin typeface="Cabin Bold"/>
              </a:rPr>
              <a:t>Experience Service</a:t>
            </a:r>
          </a:p>
        </p:txBody>
      </p:sp>
      <p:sp>
        <p:nvSpPr>
          <p:cNvPr name="TextBox 12" id="12"/>
          <p:cNvSpPr txBox="true"/>
          <p:nvPr/>
        </p:nvSpPr>
        <p:spPr>
          <a:xfrm rot="0">
            <a:off x="5921504" y="5645539"/>
            <a:ext cx="3656439" cy="765810"/>
          </a:xfrm>
          <a:prstGeom prst="rect">
            <a:avLst/>
          </a:prstGeom>
        </p:spPr>
        <p:txBody>
          <a:bodyPr anchor="t" rtlCol="false" tIns="0" lIns="0" bIns="0" rIns="0">
            <a:spAutoFit/>
          </a:bodyPr>
          <a:lstStyle/>
          <a:p>
            <a:pPr algn="ctr" marL="0" indent="0" lvl="1">
              <a:lnSpc>
                <a:spcPts val="6659"/>
              </a:lnSpc>
              <a:spcBef>
                <a:spcPct val="0"/>
              </a:spcBef>
            </a:pPr>
            <a:r>
              <a:rPr lang="en-US" sz="3699">
                <a:solidFill>
                  <a:srgbClr val="0126B4"/>
                </a:solidFill>
                <a:latin typeface="Cabin Bold"/>
              </a:rPr>
              <a:t>Booking Service</a:t>
            </a:r>
          </a:p>
        </p:txBody>
      </p:sp>
      <p:sp>
        <p:nvSpPr>
          <p:cNvPr name="TextBox 13" id="13"/>
          <p:cNvSpPr txBox="true"/>
          <p:nvPr/>
        </p:nvSpPr>
        <p:spPr>
          <a:xfrm rot="0">
            <a:off x="5921504" y="7154389"/>
            <a:ext cx="4326799" cy="765810"/>
          </a:xfrm>
          <a:prstGeom prst="rect">
            <a:avLst/>
          </a:prstGeom>
        </p:spPr>
        <p:txBody>
          <a:bodyPr anchor="t" rtlCol="false" tIns="0" lIns="0" bIns="0" rIns="0">
            <a:spAutoFit/>
          </a:bodyPr>
          <a:lstStyle/>
          <a:p>
            <a:pPr algn="ctr" marL="0" indent="0" lvl="1">
              <a:lnSpc>
                <a:spcPts val="6659"/>
              </a:lnSpc>
              <a:spcBef>
                <a:spcPct val="0"/>
              </a:spcBef>
            </a:pPr>
            <a:r>
              <a:rPr lang="en-US" sz="3699">
                <a:solidFill>
                  <a:srgbClr val="0126B4"/>
                </a:solidFill>
                <a:latin typeface="Cabin Bold"/>
              </a:rPr>
              <a:t>Notification Service</a:t>
            </a:r>
          </a:p>
        </p:txBody>
      </p:sp>
      <p:grpSp>
        <p:nvGrpSpPr>
          <p:cNvPr name="Group 14" id="14"/>
          <p:cNvGrpSpPr/>
          <p:nvPr/>
        </p:nvGrpSpPr>
        <p:grpSpPr>
          <a:xfrm rot="0">
            <a:off x="0" y="0"/>
            <a:ext cx="4750594" cy="10287000"/>
            <a:chOff x="0" y="0"/>
            <a:chExt cx="6334125" cy="13716000"/>
          </a:xfrm>
        </p:grpSpPr>
        <p:pic>
          <p:nvPicPr>
            <p:cNvPr name="Picture 15" id="15"/>
            <p:cNvPicPr>
              <a:picLocks noChangeAspect="true"/>
            </p:cNvPicPr>
            <p:nvPr/>
          </p:nvPicPr>
          <p:blipFill>
            <a:blip r:embed="rId2"/>
            <a:srcRect l="23876" t="9492" r="23876" b="0"/>
            <a:stretch>
              <a:fillRect/>
            </a:stretch>
          </p:blipFill>
          <p:spPr>
            <a:xfrm flipH="false" flipV="false">
              <a:off x="0" y="0"/>
              <a:ext cx="6334125" cy="13716000"/>
            </a:xfrm>
            <a:prstGeom prst="rect">
              <a:avLst/>
            </a:prstGeom>
          </p:spPr>
        </p:pic>
      </p:grpSp>
      <p:sp>
        <p:nvSpPr>
          <p:cNvPr name="Freeform 16" id="16"/>
          <p:cNvSpPr/>
          <p:nvPr/>
        </p:nvSpPr>
        <p:spPr>
          <a:xfrm flipH="false" flipV="false" rot="744747">
            <a:off x="784399" y="6852687"/>
            <a:ext cx="2257606" cy="2587388"/>
          </a:xfrm>
          <a:custGeom>
            <a:avLst/>
            <a:gdLst/>
            <a:ahLst/>
            <a:cxnLst/>
            <a:rect r="r" b="b" t="t" l="l"/>
            <a:pathLst>
              <a:path h="2587388" w="2257606">
                <a:moveTo>
                  <a:pt x="0" y="0"/>
                </a:moveTo>
                <a:lnTo>
                  <a:pt x="2257606" y="0"/>
                </a:lnTo>
                <a:lnTo>
                  <a:pt x="2257606" y="2587388"/>
                </a:lnTo>
                <a:lnTo>
                  <a:pt x="0" y="2587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5406128" y="8729936"/>
            <a:ext cx="515376" cy="984377"/>
          </a:xfrm>
          <a:prstGeom prst="rect">
            <a:avLst/>
          </a:prstGeom>
        </p:spPr>
        <p:txBody>
          <a:bodyPr anchor="t" rtlCol="false" tIns="0" lIns="0" bIns="0" rIns="0">
            <a:spAutoFit/>
          </a:bodyPr>
          <a:lstStyle/>
          <a:p>
            <a:pPr algn="ctr" marL="0" indent="0" lvl="0">
              <a:lnSpc>
                <a:spcPts val="7728"/>
              </a:lnSpc>
              <a:spcBef>
                <a:spcPct val="0"/>
              </a:spcBef>
            </a:pPr>
            <a:r>
              <a:rPr lang="en-US" sz="5899">
                <a:solidFill>
                  <a:srgbClr val="F56553"/>
                </a:solidFill>
                <a:latin typeface="Bobby Jones Bold"/>
              </a:rPr>
              <a:t>5</a:t>
            </a:r>
          </a:p>
        </p:txBody>
      </p:sp>
      <p:sp>
        <p:nvSpPr>
          <p:cNvPr name="TextBox 18" id="18"/>
          <p:cNvSpPr txBox="true"/>
          <p:nvPr/>
        </p:nvSpPr>
        <p:spPr>
          <a:xfrm rot="0">
            <a:off x="5921504" y="8777307"/>
            <a:ext cx="4892407" cy="765810"/>
          </a:xfrm>
          <a:prstGeom prst="rect">
            <a:avLst/>
          </a:prstGeom>
        </p:spPr>
        <p:txBody>
          <a:bodyPr anchor="t" rtlCol="false" tIns="0" lIns="0" bIns="0" rIns="0">
            <a:spAutoFit/>
          </a:bodyPr>
          <a:lstStyle/>
          <a:p>
            <a:pPr algn="ctr" marL="0" indent="0" lvl="1">
              <a:lnSpc>
                <a:spcPts val="6659"/>
              </a:lnSpc>
              <a:spcBef>
                <a:spcPct val="0"/>
              </a:spcBef>
            </a:pPr>
            <a:r>
              <a:rPr lang="en-US" sz="3699">
                <a:solidFill>
                  <a:srgbClr val="0126B4"/>
                </a:solidFill>
                <a:latin typeface="Cabin Bold"/>
              </a:rPr>
              <a:t>Authentication Service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406128" y="1154113"/>
            <a:ext cx="11797713" cy="825500"/>
          </a:xfrm>
          <a:prstGeom prst="rect">
            <a:avLst/>
          </a:prstGeom>
        </p:spPr>
        <p:txBody>
          <a:bodyPr anchor="t" rtlCol="false" tIns="0" lIns="0" bIns="0" rIns="0">
            <a:spAutoFit/>
          </a:bodyPr>
          <a:lstStyle/>
          <a:p>
            <a:pPr algn="ctr" marL="0" indent="0" lvl="0">
              <a:lnSpc>
                <a:spcPts val="6550"/>
              </a:lnSpc>
              <a:spcBef>
                <a:spcPct val="0"/>
              </a:spcBef>
            </a:pPr>
            <a:r>
              <a:rPr lang="en-US" sz="5000">
                <a:solidFill>
                  <a:srgbClr val="F56553"/>
                </a:solidFill>
                <a:latin typeface="Bobby Jones Bold"/>
              </a:rPr>
              <a:t>ROLES</a:t>
            </a:r>
          </a:p>
        </p:txBody>
      </p:sp>
      <p:sp>
        <p:nvSpPr>
          <p:cNvPr name="TextBox 3" id="3"/>
          <p:cNvSpPr txBox="true"/>
          <p:nvPr/>
        </p:nvSpPr>
        <p:spPr>
          <a:xfrm rot="0">
            <a:off x="5406128" y="2786490"/>
            <a:ext cx="515376" cy="984377"/>
          </a:xfrm>
          <a:prstGeom prst="rect">
            <a:avLst/>
          </a:prstGeom>
        </p:spPr>
        <p:txBody>
          <a:bodyPr anchor="t" rtlCol="false" tIns="0" lIns="0" bIns="0" rIns="0">
            <a:spAutoFit/>
          </a:bodyPr>
          <a:lstStyle/>
          <a:p>
            <a:pPr algn="ctr" marL="0" indent="0" lvl="0">
              <a:lnSpc>
                <a:spcPts val="7728"/>
              </a:lnSpc>
              <a:spcBef>
                <a:spcPct val="0"/>
              </a:spcBef>
            </a:pPr>
            <a:r>
              <a:rPr lang="en-US" sz="5899" strike="noStrike" u="none">
                <a:solidFill>
                  <a:srgbClr val="F56553"/>
                </a:solidFill>
                <a:latin typeface="Bobby Jones Bold"/>
              </a:rPr>
              <a:t>1</a:t>
            </a:r>
          </a:p>
        </p:txBody>
      </p:sp>
      <p:sp>
        <p:nvSpPr>
          <p:cNvPr name="TextBox 4" id="4"/>
          <p:cNvSpPr txBox="true"/>
          <p:nvPr/>
        </p:nvSpPr>
        <p:spPr>
          <a:xfrm rot="0">
            <a:off x="5406128" y="6035473"/>
            <a:ext cx="515376" cy="984377"/>
          </a:xfrm>
          <a:prstGeom prst="rect">
            <a:avLst/>
          </a:prstGeom>
        </p:spPr>
        <p:txBody>
          <a:bodyPr anchor="t" rtlCol="false" tIns="0" lIns="0" bIns="0" rIns="0">
            <a:spAutoFit/>
          </a:bodyPr>
          <a:lstStyle/>
          <a:p>
            <a:pPr algn="ctr" marL="0" indent="0" lvl="0">
              <a:lnSpc>
                <a:spcPts val="7728"/>
              </a:lnSpc>
              <a:spcBef>
                <a:spcPct val="0"/>
              </a:spcBef>
            </a:pPr>
            <a:r>
              <a:rPr lang="en-US" sz="5899" strike="noStrike" u="none">
                <a:solidFill>
                  <a:srgbClr val="F56553"/>
                </a:solidFill>
                <a:latin typeface="Bobby Jones Bold"/>
              </a:rPr>
              <a:t>3</a:t>
            </a:r>
          </a:p>
        </p:txBody>
      </p:sp>
      <p:sp>
        <p:nvSpPr>
          <p:cNvPr name="TextBox 5" id="5"/>
          <p:cNvSpPr txBox="true"/>
          <p:nvPr/>
        </p:nvSpPr>
        <p:spPr>
          <a:xfrm rot="0">
            <a:off x="5406128" y="4239171"/>
            <a:ext cx="515376" cy="984377"/>
          </a:xfrm>
          <a:prstGeom prst="rect">
            <a:avLst/>
          </a:prstGeom>
        </p:spPr>
        <p:txBody>
          <a:bodyPr anchor="t" rtlCol="false" tIns="0" lIns="0" bIns="0" rIns="0">
            <a:spAutoFit/>
          </a:bodyPr>
          <a:lstStyle/>
          <a:p>
            <a:pPr algn="ctr" marL="0" indent="0" lvl="0">
              <a:lnSpc>
                <a:spcPts val="7728"/>
              </a:lnSpc>
              <a:spcBef>
                <a:spcPct val="0"/>
              </a:spcBef>
            </a:pPr>
            <a:r>
              <a:rPr lang="en-US" sz="5899" strike="noStrike" u="none">
                <a:solidFill>
                  <a:srgbClr val="F56553"/>
                </a:solidFill>
                <a:latin typeface="Bobby Jones Bold"/>
              </a:rPr>
              <a:t>2</a:t>
            </a:r>
          </a:p>
        </p:txBody>
      </p:sp>
      <p:sp>
        <p:nvSpPr>
          <p:cNvPr name="TextBox 6" id="6"/>
          <p:cNvSpPr txBox="true"/>
          <p:nvPr/>
        </p:nvSpPr>
        <p:spPr>
          <a:xfrm rot="0">
            <a:off x="5921504" y="2786252"/>
            <a:ext cx="3084939" cy="765812"/>
          </a:xfrm>
          <a:prstGeom prst="rect">
            <a:avLst/>
          </a:prstGeom>
        </p:spPr>
        <p:txBody>
          <a:bodyPr anchor="t" rtlCol="false" tIns="0" lIns="0" bIns="0" rIns="0">
            <a:spAutoFit/>
          </a:bodyPr>
          <a:lstStyle/>
          <a:p>
            <a:pPr algn="ctr" marL="0" indent="0" lvl="1">
              <a:lnSpc>
                <a:spcPts val="6659"/>
              </a:lnSpc>
              <a:spcBef>
                <a:spcPct val="0"/>
              </a:spcBef>
            </a:pPr>
            <a:r>
              <a:rPr lang="en-US" sz="3699">
                <a:solidFill>
                  <a:srgbClr val="0126B4"/>
                </a:solidFill>
                <a:latin typeface="Cabin Bold"/>
              </a:rPr>
              <a:t>Customer</a:t>
            </a:r>
          </a:p>
        </p:txBody>
      </p:sp>
      <p:sp>
        <p:nvSpPr>
          <p:cNvPr name="TextBox 7" id="7"/>
          <p:cNvSpPr txBox="true"/>
          <p:nvPr/>
        </p:nvSpPr>
        <p:spPr>
          <a:xfrm rot="0">
            <a:off x="5037741" y="4286541"/>
            <a:ext cx="4326799" cy="765812"/>
          </a:xfrm>
          <a:prstGeom prst="rect">
            <a:avLst/>
          </a:prstGeom>
        </p:spPr>
        <p:txBody>
          <a:bodyPr anchor="t" rtlCol="false" tIns="0" lIns="0" bIns="0" rIns="0">
            <a:spAutoFit/>
          </a:bodyPr>
          <a:lstStyle/>
          <a:p>
            <a:pPr algn="ctr" marL="0" indent="0" lvl="1">
              <a:lnSpc>
                <a:spcPts val="6659"/>
              </a:lnSpc>
              <a:spcBef>
                <a:spcPct val="0"/>
              </a:spcBef>
            </a:pPr>
            <a:r>
              <a:rPr lang="en-US" sz="3699">
                <a:solidFill>
                  <a:srgbClr val="0126B4"/>
                </a:solidFill>
                <a:latin typeface="Cabin Bold"/>
              </a:rPr>
              <a:t>Expert</a:t>
            </a:r>
          </a:p>
        </p:txBody>
      </p:sp>
      <p:sp>
        <p:nvSpPr>
          <p:cNvPr name="TextBox 8" id="8"/>
          <p:cNvSpPr txBox="true"/>
          <p:nvPr/>
        </p:nvSpPr>
        <p:spPr>
          <a:xfrm rot="0">
            <a:off x="5406128" y="6033174"/>
            <a:ext cx="3656439" cy="765810"/>
          </a:xfrm>
          <a:prstGeom prst="rect">
            <a:avLst/>
          </a:prstGeom>
        </p:spPr>
        <p:txBody>
          <a:bodyPr anchor="t" rtlCol="false" tIns="0" lIns="0" bIns="0" rIns="0">
            <a:spAutoFit/>
          </a:bodyPr>
          <a:lstStyle/>
          <a:p>
            <a:pPr algn="ctr" marL="0" indent="0" lvl="1">
              <a:lnSpc>
                <a:spcPts val="6659"/>
              </a:lnSpc>
              <a:spcBef>
                <a:spcPct val="0"/>
              </a:spcBef>
            </a:pPr>
            <a:r>
              <a:rPr lang="en-US" sz="3699">
                <a:solidFill>
                  <a:srgbClr val="0126B4"/>
                </a:solidFill>
                <a:latin typeface="Cabin Bold"/>
              </a:rPr>
              <a:t>Admin</a:t>
            </a:r>
          </a:p>
        </p:txBody>
      </p:sp>
      <p:grpSp>
        <p:nvGrpSpPr>
          <p:cNvPr name="Group 9" id="9"/>
          <p:cNvGrpSpPr/>
          <p:nvPr/>
        </p:nvGrpSpPr>
        <p:grpSpPr>
          <a:xfrm rot="0">
            <a:off x="0" y="0"/>
            <a:ext cx="4750594" cy="10287000"/>
            <a:chOff x="0" y="0"/>
            <a:chExt cx="6334125" cy="13716000"/>
          </a:xfrm>
        </p:grpSpPr>
        <p:pic>
          <p:nvPicPr>
            <p:cNvPr name="Picture 10" id="10"/>
            <p:cNvPicPr>
              <a:picLocks noChangeAspect="true"/>
            </p:cNvPicPr>
            <p:nvPr/>
          </p:nvPicPr>
          <p:blipFill>
            <a:blip r:embed="rId2"/>
            <a:srcRect l="23876" t="9492" r="23876" b="0"/>
            <a:stretch>
              <a:fillRect/>
            </a:stretch>
          </p:blipFill>
          <p:spPr>
            <a:xfrm flipH="false" flipV="false">
              <a:off x="0" y="0"/>
              <a:ext cx="6334125" cy="13716000"/>
            </a:xfrm>
            <a:prstGeom prst="rect">
              <a:avLst/>
            </a:prstGeom>
          </p:spPr>
        </p:pic>
      </p:grpSp>
      <p:sp>
        <p:nvSpPr>
          <p:cNvPr name="Freeform 11" id="11"/>
          <p:cNvSpPr/>
          <p:nvPr/>
        </p:nvSpPr>
        <p:spPr>
          <a:xfrm flipH="false" flipV="false" rot="744747">
            <a:off x="784399" y="6852687"/>
            <a:ext cx="2257606" cy="2587388"/>
          </a:xfrm>
          <a:custGeom>
            <a:avLst/>
            <a:gdLst/>
            <a:ahLst/>
            <a:cxnLst/>
            <a:rect r="r" b="b" t="t" l="l"/>
            <a:pathLst>
              <a:path h="2587388" w="2257606">
                <a:moveTo>
                  <a:pt x="0" y="0"/>
                </a:moveTo>
                <a:lnTo>
                  <a:pt x="2257606" y="0"/>
                </a:lnTo>
                <a:lnTo>
                  <a:pt x="2257606" y="2587388"/>
                </a:lnTo>
                <a:lnTo>
                  <a:pt x="0" y="2587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406128" y="1154113"/>
            <a:ext cx="11797713" cy="825500"/>
          </a:xfrm>
          <a:prstGeom prst="rect">
            <a:avLst/>
          </a:prstGeom>
        </p:spPr>
        <p:txBody>
          <a:bodyPr anchor="t" rtlCol="false" tIns="0" lIns="0" bIns="0" rIns="0">
            <a:spAutoFit/>
          </a:bodyPr>
          <a:lstStyle/>
          <a:p>
            <a:pPr algn="ctr" marL="0" indent="0" lvl="0">
              <a:lnSpc>
                <a:spcPts val="6550"/>
              </a:lnSpc>
              <a:spcBef>
                <a:spcPct val="0"/>
              </a:spcBef>
            </a:pPr>
            <a:r>
              <a:rPr lang="en-US" sz="5000">
                <a:solidFill>
                  <a:srgbClr val="F56553"/>
                </a:solidFill>
                <a:latin typeface="Bobby Jones Bold"/>
              </a:rPr>
              <a:t>AUTHENTICATION MICROSERVICE</a:t>
            </a:r>
          </a:p>
        </p:txBody>
      </p:sp>
      <p:grpSp>
        <p:nvGrpSpPr>
          <p:cNvPr name="Group 3" id="3"/>
          <p:cNvGrpSpPr/>
          <p:nvPr/>
        </p:nvGrpSpPr>
        <p:grpSpPr>
          <a:xfrm rot="0">
            <a:off x="0" y="0"/>
            <a:ext cx="4750594" cy="10287000"/>
            <a:chOff x="0" y="0"/>
            <a:chExt cx="6334125" cy="13716000"/>
          </a:xfrm>
        </p:grpSpPr>
        <p:pic>
          <p:nvPicPr>
            <p:cNvPr name="Picture 4" id="4"/>
            <p:cNvPicPr>
              <a:picLocks noChangeAspect="true"/>
            </p:cNvPicPr>
            <p:nvPr/>
          </p:nvPicPr>
          <p:blipFill>
            <a:blip r:embed="rId2"/>
            <a:srcRect l="23876" t="9492" r="23876" b="0"/>
            <a:stretch>
              <a:fillRect/>
            </a:stretch>
          </p:blipFill>
          <p:spPr>
            <a:xfrm flipH="false" flipV="false">
              <a:off x="0" y="0"/>
              <a:ext cx="6334125" cy="13716000"/>
            </a:xfrm>
            <a:prstGeom prst="rect">
              <a:avLst/>
            </a:prstGeom>
          </p:spPr>
        </p:pic>
      </p:grpSp>
      <p:sp>
        <p:nvSpPr>
          <p:cNvPr name="Freeform 5" id="5"/>
          <p:cNvSpPr/>
          <p:nvPr/>
        </p:nvSpPr>
        <p:spPr>
          <a:xfrm flipH="false" flipV="false" rot="744747">
            <a:off x="784399" y="6852687"/>
            <a:ext cx="2257606" cy="2587388"/>
          </a:xfrm>
          <a:custGeom>
            <a:avLst/>
            <a:gdLst/>
            <a:ahLst/>
            <a:cxnLst/>
            <a:rect r="r" b="b" t="t" l="l"/>
            <a:pathLst>
              <a:path h="2587388" w="2257606">
                <a:moveTo>
                  <a:pt x="0" y="0"/>
                </a:moveTo>
                <a:lnTo>
                  <a:pt x="2257606" y="0"/>
                </a:lnTo>
                <a:lnTo>
                  <a:pt x="2257606" y="2587388"/>
                </a:lnTo>
                <a:lnTo>
                  <a:pt x="0" y="2587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406128" y="3066156"/>
            <a:ext cx="12881872" cy="5702165"/>
          </a:xfrm>
          <a:prstGeom prst="rect">
            <a:avLst/>
          </a:prstGeom>
        </p:spPr>
        <p:txBody>
          <a:bodyPr anchor="t" rtlCol="false" tIns="0" lIns="0" bIns="0" rIns="0">
            <a:spAutoFit/>
          </a:bodyPr>
          <a:lstStyle/>
          <a:p>
            <a:pPr algn="l">
              <a:lnSpc>
                <a:spcPts val="5669"/>
              </a:lnSpc>
              <a:spcBef>
                <a:spcPct val="0"/>
              </a:spcBef>
            </a:pPr>
            <a:r>
              <a:rPr lang="en-US" sz="4327">
                <a:solidFill>
                  <a:srgbClr val="0126B4"/>
                </a:solidFill>
                <a:latin typeface="Bobby Jones"/>
              </a:rPr>
              <a:t>1.</a:t>
            </a:r>
            <a:r>
              <a:rPr lang="en-US" sz="4327">
                <a:solidFill>
                  <a:srgbClr val="0126B4"/>
                </a:solidFill>
                <a:latin typeface="Bobby Jones"/>
              </a:rPr>
              <a:t>LOGIN AND SIGNUP:</a:t>
            </a:r>
          </a:p>
          <a:p>
            <a:pPr algn="l">
              <a:lnSpc>
                <a:spcPts val="5669"/>
              </a:lnSpc>
              <a:spcBef>
                <a:spcPct val="0"/>
              </a:spcBef>
            </a:pPr>
            <a:r>
              <a:rPr lang="en-US" sz="4327">
                <a:solidFill>
                  <a:srgbClr val="0126B4"/>
                </a:solidFill>
                <a:latin typeface="Bobby Jones"/>
              </a:rPr>
              <a:t>  MANAGES SECURE LOGIN AND SIGNUP FUNCTIONALITIES</a:t>
            </a:r>
          </a:p>
          <a:p>
            <a:pPr algn="l">
              <a:lnSpc>
                <a:spcPts val="5669"/>
              </a:lnSpc>
              <a:spcBef>
                <a:spcPct val="0"/>
              </a:spcBef>
            </a:pPr>
            <a:r>
              <a:rPr lang="en-US" sz="4327">
                <a:solidFill>
                  <a:srgbClr val="0126B4"/>
                </a:solidFill>
                <a:latin typeface="Bobby Jones"/>
              </a:rPr>
              <a:t>2.TOKEN GENERATION: </a:t>
            </a:r>
          </a:p>
          <a:p>
            <a:pPr algn="l">
              <a:lnSpc>
                <a:spcPts val="5669"/>
              </a:lnSpc>
              <a:spcBef>
                <a:spcPct val="0"/>
              </a:spcBef>
            </a:pPr>
            <a:r>
              <a:rPr lang="en-US" sz="4327">
                <a:solidFill>
                  <a:srgbClr val="0126B4"/>
                </a:solidFill>
                <a:latin typeface="Bobby Jones"/>
              </a:rPr>
              <a:t>  CREATES A SECURE TOKEN WITH EMAIL, USERID, AND ROLE</a:t>
            </a:r>
          </a:p>
          <a:p>
            <a:pPr algn="l">
              <a:lnSpc>
                <a:spcPts val="5669"/>
              </a:lnSpc>
              <a:spcBef>
                <a:spcPct val="0"/>
              </a:spcBef>
            </a:pPr>
            <a:r>
              <a:rPr lang="en-US" sz="4327">
                <a:solidFill>
                  <a:srgbClr val="0126B4"/>
                </a:solidFill>
                <a:latin typeface="Bobby Jones"/>
              </a:rPr>
              <a:t>3.ROLE-BASED ACCESS:</a:t>
            </a:r>
          </a:p>
          <a:p>
            <a:pPr algn="l">
              <a:lnSpc>
                <a:spcPts val="5669"/>
              </a:lnSpc>
              <a:spcBef>
                <a:spcPct val="0"/>
              </a:spcBef>
            </a:pPr>
            <a:r>
              <a:rPr lang="en-US" sz="4327">
                <a:solidFill>
                  <a:srgbClr val="0126B4"/>
                </a:solidFill>
                <a:latin typeface="Bobby Jones"/>
              </a:rPr>
              <a:t>  ADMINS: VIEW ALL USERS ETC.</a:t>
            </a:r>
          </a:p>
          <a:p>
            <a:pPr algn="l">
              <a:lnSpc>
                <a:spcPts val="5669"/>
              </a:lnSpc>
              <a:spcBef>
                <a:spcPct val="0"/>
              </a:spcBef>
            </a:pPr>
            <a:r>
              <a:rPr lang="en-US" sz="4327">
                <a:solidFill>
                  <a:srgbClr val="0126B4"/>
                </a:solidFill>
                <a:latin typeface="Bobby Jones"/>
              </a:rPr>
              <a:t>  EXPERTS: MANAGE ACTIVITIES ETC.</a:t>
            </a:r>
          </a:p>
          <a:p>
            <a:pPr algn="l">
              <a:lnSpc>
                <a:spcPts val="5669"/>
              </a:lnSpc>
              <a:spcBef>
                <a:spcPct val="0"/>
              </a:spcBef>
            </a:pPr>
            <a:r>
              <a:rPr lang="en-US" sz="4327">
                <a:solidFill>
                  <a:srgbClr val="0126B4"/>
                </a:solidFill>
                <a:latin typeface="Bobby Jones"/>
              </a:rPr>
              <a:t>  CUSTOMERS: BOOK ACTIVITIES ETC.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FFFF"/>
            </a:solidFill>
            <a:ln cap="sq">
              <a:noFill/>
              <a:prstDash val="solid"/>
              <a:miter/>
            </a:ln>
          </p:spPr>
        </p:sp>
        <p:sp>
          <p:nvSpPr>
            <p:cNvPr name="TextBox 4" id="4"/>
            <p:cNvSpPr txBox="true"/>
            <p:nvPr/>
          </p:nvSpPr>
          <p:spPr>
            <a:xfrm>
              <a:off x="0" y="-38100"/>
              <a:ext cx="2408296" cy="2747433"/>
            </a:xfrm>
            <a:prstGeom prst="rect">
              <a:avLst/>
            </a:prstGeom>
          </p:spPr>
          <p:txBody>
            <a:bodyPr anchor="ctr" rtlCol="false" tIns="50800" lIns="50800" bIns="50800" rIns="50800"/>
            <a:lstStyle/>
            <a:p>
              <a:pPr algn="ctr" marL="0" indent="0" lvl="0">
                <a:lnSpc>
                  <a:spcPts val="3080"/>
                </a:lnSpc>
                <a:spcBef>
                  <a:spcPct val="0"/>
                </a:spcBef>
              </a:pPr>
            </a:p>
          </p:txBody>
        </p:sp>
      </p:grpSp>
      <p:grpSp>
        <p:nvGrpSpPr>
          <p:cNvPr name="Group 5" id="5"/>
          <p:cNvGrpSpPr/>
          <p:nvPr/>
        </p:nvGrpSpPr>
        <p:grpSpPr>
          <a:xfrm rot="0">
            <a:off x="-2121031" y="0"/>
            <a:ext cx="9144000" cy="10287000"/>
            <a:chOff x="0" y="0"/>
            <a:chExt cx="12192000" cy="13716000"/>
          </a:xfrm>
        </p:grpSpPr>
        <p:pic>
          <p:nvPicPr>
            <p:cNvPr name="Picture 6" id="6"/>
            <p:cNvPicPr>
              <a:picLocks noChangeAspect="true"/>
            </p:cNvPicPr>
            <p:nvPr/>
          </p:nvPicPr>
          <p:blipFill>
            <a:blip r:embed="rId2"/>
            <a:srcRect l="0" t="5000" r="0" b="4999"/>
            <a:stretch>
              <a:fillRect/>
            </a:stretch>
          </p:blipFill>
          <p:spPr>
            <a:xfrm flipH="false" flipV="false">
              <a:off x="0" y="0"/>
              <a:ext cx="12192000" cy="13716000"/>
            </a:xfrm>
            <a:prstGeom prst="rect">
              <a:avLst/>
            </a:prstGeom>
          </p:spPr>
        </p:pic>
      </p:grpSp>
      <p:sp>
        <p:nvSpPr>
          <p:cNvPr name="Freeform 7" id="7"/>
          <p:cNvSpPr/>
          <p:nvPr/>
        </p:nvSpPr>
        <p:spPr>
          <a:xfrm flipH="false" flipV="false" rot="0">
            <a:off x="16179947" y="8260697"/>
            <a:ext cx="947158" cy="1423581"/>
          </a:xfrm>
          <a:custGeom>
            <a:avLst/>
            <a:gdLst/>
            <a:ahLst/>
            <a:cxnLst/>
            <a:rect r="r" b="b" t="t" l="l"/>
            <a:pathLst>
              <a:path h="1423581" w="947158">
                <a:moveTo>
                  <a:pt x="0" y="0"/>
                </a:moveTo>
                <a:lnTo>
                  <a:pt x="947158" y="0"/>
                </a:lnTo>
                <a:lnTo>
                  <a:pt x="947158" y="1423581"/>
                </a:lnTo>
                <a:lnTo>
                  <a:pt x="0" y="14235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7609906" y="8260697"/>
            <a:ext cx="947158" cy="1423581"/>
          </a:xfrm>
          <a:custGeom>
            <a:avLst/>
            <a:gdLst/>
            <a:ahLst/>
            <a:cxnLst/>
            <a:rect r="r" b="b" t="t" l="l"/>
            <a:pathLst>
              <a:path h="1423581" w="947158">
                <a:moveTo>
                  <a:pt x="0" y="0"/>
                </a:moveTo>
                <a:lnTo>
                  <a:pt x="947158" y="0"/>
                </a:lnTo>
                <a:lnTo>
                  <a:pt x="947158" y="1423581"/>
                </a:lnTo>
                <a:lnTo>
                  <a:pt x="0" y="14235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5049382" y="628846"/>
            <a:ext cx="11604144" cy="6921227"/>
          </a:xfrm>
          <a:custGeom>
            <a:avLst/>
            <a:gdLst/>
            <a:ahLst/>
            <a:cxnLst/>
            <a:rect r="r" b="b" t="t" l="l"/>
            <a:pathLst>
              <a:path h="6921227" w="11604144">
                <a:moveTo>
                  <a:pt x="0" y="0"/>
                </a:moveTo>
                <a:lnTo>
                  <a:pt x="11604144" y="0"/>
                </a:lnTo>
                <a:lnTo>
                  <a:pt x="11604144" y="6921227"/>
                </a:lnTo>
                <a:lnTo>
                  <a:pt x="0" y="6921227"/>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DAGD0FMRe2c</dc:identifier>
  <dcterms:modified xsi:type="dcterms:W3CDTF">2011-08-01T06:04:30Z</dcterms:modified>
  <cp:revision>1</cp:revision>
  <dc:title>Copy of Minimal Illustrative Travel Agency Brochure</dc:title>
</cp:coreProperties>
</file>